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m" ContentType="application/vnd.ms-excel.sheet.macroEnabled.12"/>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drawings/drawing2.xml" ContentType="application/vnd.openxmlformats-officedocument.drawingml.chartshape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sldIdLst>
    <p:sldId id="257" r:id="rId5"/>
    <p:sldId id="1373" r:id="rId6"/>
    <p:sldId id="1374" r:id="rId7"/>
    <p:sldId id="1347" r:id="rId8"/>
    <p:sldId id="1375" r:id="rId9"/>
    <p:sldId id="1365" r:id="rId10"/>
    <p:sldId id="269" r:id="rId11"/>
    <p:sldId id="1366" r:id="rId12"/>
    <p:sldId id="276" r:id="rId13"/>
    <p:sldId id="1376" r:id="rId14"/>
    <p:sldId id="270" r:id="rId15"/>
    <p:sldId id="1349" r:id="rId16"/>
    <p:sldId id="284" r:id="rId17"/>
    <p:sldId id="1350" r:id="rId18"/>
    <p:sldId id="1372" r:id="rId19"/>
    <p:sldId id="278"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4D04A5-3A2E-45B7-A685-29E30816FCF2}" v="7" dt="2023-01-26T23:52:30.7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754" autoAdjust="0"/>
    <p:restoredTop sz="94365" autoAdjust="0"/>
  </p:normalViewPr>
  <p:slideViewPr>
    <p:cSldViewPr snapToGrid="0">
      <p:cViewPr varScale="1">
        <p:scale>
          <a:sx n="105" d="100"/>
          <a:sy n="105" d="100"/>
        </p:scale>
        <p:origin x="1422" y="114"/>
      </p:cViewPr>
      <p:guideLst/>
    </p:cSldViewPr>
  </p:slideViewPr>
  <p:notesTextViewPr>
    <p:cViewPr>
      <p:scale>
        <a:sx n="3" d="2"/>
        <a:sy n="3" d="2"/>
      </p:scale>
      <p:origin x="0" y="0"/>
    </p:cViewPr>
  </p:notesTextViewPr>
  <p:sorterViewPr>
    <p:cViewPr varScale="1">
      <p:scale>
        <a:sx n="1" d="1"/>
        <a:sy n="1" d="1"/>
      </p:scale>
      <p:origin x="0" y="-279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wen McCulloch" userId="06acff85-2737-46f4-9e9e-0f518571dbe7" providerId="ADAL" clId="{B04D04A5-3A2E-45B7-A685-29E30816FCF2}"/>
    <pc:docChg chg="undo custSel addSld delSld modSld">
      <pc:chgData name="Owen McCulloch" userId="06acff85-2737-46f4-9e9e-0f518571dbe7" providerId="ADAL" clId="{B04D04A5-3A2E-45B7-A685-29E30816FCF2}" dt="2023-01-26T23:58:47.593" v="361" actId="26606"/>
      <pc:docMkLst>
        <pc:docMk/>
      </pc:docMkLst>
      <pc:sldChg chg="addSp modSp mod modClrScheme chgLayout">
        <pc:chgData name="Owen McCulloch" userId="06acff85-2737-46f4-9e9e-0f518571dbe7" providerId="ADAL" clId="{B04D04A5-3A2E-45B7-A685-29E30816FCF2}" dt="2023-01-26T23:58:47.593" v="361" actId="26606"/>
        <pc:sldMkLst>
          <pc:docMk/>
          <pc:sldMk cId="396976910" sldId="257"/>
        </pc:sldMkLst>
        <pc:spChg chg="mod">
          <ac:chgData name="Owen McCulloch" userId="06acff85-2737-46f4-9e9e-0f518571dbe7" providerId="ADAL" clId="{B04D04A5-3A2E-45B7-A685-29E30816FCF2}" dt="2023-01-26T23:58:47.593" v="361" actId="26606"/>
          <ac:spMkLst>
            <pc:docMk/>
            <pc:sldMk cId="396976910" sldId="257"/>
            <ac:spMk id="2" creationId="{F3384A6F-BBE3-482B-BC4E-E99A81A559B7}"/>
          </ac:spMkLst>
        </pc:spChg>
        <pc:spChg chg="add mod">
          <ac:chgData name="Owen McCulloch" userId="06acff85-2737-46f4-9e9e-0f518571dbe7" providerId="ADAL" clId="{B04D04A5-3A2E-45B7-A685-29E30816FCF2}" dt="2023-01-26T23:58:47.593" v="361" actId="26606"/>
          <ac:spMkLst>
            <pc:docMk/>
            <pc:sldMk cId="396976910" sldId="257"/>
            <ac:spMk id="12" creationId="{4C05A857-C156-0967-C856-970818CD1748}"/>
          </ac:spMkLst>
        </pc:spChg>
        <pc:picChg chg="mod">
          <ac:chgData name="Owen McCulloch" userId="06acff85-2737-46f4-9e9e-0f518571dbe7" providerId="ADAL" clId="{B04D04A5-3A2E-45B7-A685-29E30816FCF2}" dt="2023-01-26T23:58:47.593" v="361" actId="26606"/>
          <ac:picMkLst>
            <pc:docMk/>
            <pc:sldMk cId="396976910" sldId="257"/>
            <ac:picMk id="7" creationId="{12CD9AB5-674D-4895-8566-951B589F7119}"/>
          </ac:picMkLst>
        </pc:picChg>
      </pc:sldChg>
      <pc:sldChg chg="del">
        <pc:chgData name="Owen McCulloch" userId="06acff85-2737-46f4-9e9e-0f518571dbe7" providerId="ADAL" clId="{B04D04A5-3A2E-45B7-A685-29E30816FCF2}" dt="2023-01-26T23:43:39.762" v="91" actId="2696"/>
        <pc:sldMkLst>
          <pc:docMk/>
          <pc:sldMk cId="120514152" sldId="268"/>
        </pc:sldMkLst>
      </pc:sldChg>
      <pc:sldChg chg="modSp mod">
        <pc:chgData name="Owen McCulloch" userId="06acff85-2737-46f4-9e9e-0f518571dbe7" providerId="ADAL" clId="{B04D04A5-3A2E-45B7-A685-29E30816FCF2}" dt="2023-01-26T23:44:49.747" v="114" actId="14100"/>
        <pc:sldMkLst>
          <pc:docMk/>
          <pc:sldMk cId="974323335" sldId="270"/>
        </pc:sldMkLst>
        <pc:spChg chg="mod">
          <ac:chgData name="Owen McCulloch" userId="06acff85-2737-46f4-9e9e-0f518571dbe7" providerId="ADAL" clId="{B04D04A5-3A2E-45B7-A685-29E30816FCF2}" dt="2023-01-26T23:44:49.747" v="114" actId="14100"/>
          <ac:spMkLst>
            <pc:docMk/>
            <pc:sldMk cId="974323335" sldId="270"/>
            <ac:spMk id="6" creationId="{4BFC7691-3526-310C-4C75-6F83A8662837}"/>
          </ac:spMkLst>
        </pc:spChg>
      </pc:sldChg>
      <pc:sldChg chg="del">
        <pc:chgData name="Owen McCulloch" userId="06acff85-2737-46f4-9e9e-0f518571dbe7" providerId="ADAL" clId="{B04D04A5-3A2E-45B7-A685-29E30816FCF2}" dt="2023-01-26T23:43:59.907" v="93" actId="47"/>
        <pc:sldMkLst>
          <pc:docMk/>
          <pc:sldMk cId="4069920588" sldId="272"/>
        </pc:sldMkLst>
      </pc:sldChg>
      <pc:sldChg chg="del">
        <pc:chgData name="Owen McCulloch" userId="06acff85-2737-46f4-9e9e-0f518571dbe7" providerId="ADAL" clId="{B04D04A5-3A2E-45B7-A685-29E30816FCF2}" dt="2023-01-26T23:43:57.757" v="92" actId="2696"/>
        <pc:sldMkLst>
          <pc:docMk/>
          <pc:sldMk cId="472380828" sldId="273"/>
        </pc:sldMkLst>
      </pc:sldChg>
      <pc:sldChg chg="del">
        <pc:chgData name="Owen McCulloch" userId="06acff85-2737-46f4-9e9e-0f518571dbe7" providerId="ADAL" clId="{B04D04A5-3A2E-45B7-A685-29E30816FCF2}" dt="2023-01-26T23:44:01.946" v="94" actId="47"/>
        <pc:sldMkLst>
          <pc:docMk/>
          <pc:sldMk cId="4164640558" sldId="274"/>
        </pc:sldMkLst>
      </pc:sldChg>
      <pc:sldChg chg="modSp mod">
        <pc:chgData name="Owen McCulloch" userId="06acff85-2737-46f4-9e9e-0f518571dbe7" providerId="ADAL" clId="{B04D04A5-3A2E-45B7-A685-29E30816FCF2}" dt="2023-01-26T23:43:29.482" v="90" actId="6549"/>
        <pc:sldMkLst>
          <pc:docMk/>
          <pc:sldMk cId="971684549" sldId="276"/>
        </pc:sldMkLst>
        <pc:spChg chg="mod">
          <ac:chgData name="Owen McCulloch" userId="06acff85-2737-46f4-9e9e-0f518571dbe7" providerId="ADAL" clId="{B04D04A5-3A2E-45B7-A685-29E30816FCF2}" dt="2023-01-26T23:43:29.482" v="90" actId="6549"/>
          <ac:spMkLst>
            <pc:docMk/>
            <pc:sldMk cId="971684549" sldId="276"/>
            <ac:spMk id="8" creationId="{72B14221-7A4F-7DB3-B4FC-473F1C88E9CB}"/>
          </ac:spMkLst>
        </pc:spChg>
      </pc:sldChg>
      <pc:sldChg chg="del">
        <pc:chgData name="Owen McCulloch" userId="06acff85-2737-46f4-9e9e-0f518571dbe7" providerId="ADAL" clId="{B04D04A5-3A2E-45B7-A685-29E30816FCF2}" dt="2023-01-26T23:49:47.603" v="290" actId="47"/>
        <pc:sldMkLst>
          <pc:docMk/>
          <pc:sldMk cId="2659925216" sldId="285"/>
        </pc:sldMkLst>
      </pc:sldChg>
      <pc:sldChg chg="del">
        <pc:chgData name="Owen McCulloch" userId="06acff85-2737-46f4-9e9e-0f518571dbe7" providerId="ADAL" clId="{B04D04A5-3A2E-45B7-A685-29E30816FCF2}" dt="2023-01-26T23:49:34.899" v="288" actId="47"/>
        <pc:sldMkLst>
          <pc:docMk/>
          <pc:sldMk cId="897944299" sldId="286"/>
        </pc:sldMkLst>
      </pc:sldChg>
      <pc:sldChg chg="del">
        <pc:chgData name="Owen McCulloch" userId="06acff85-2737-46f4-9e9e-0f518571dbe7" providerId="ADAL" clId="{B04D04A5-3A2E-45B7-A685-29E30816FCF2}" dt="2023-01-26T23:40:41.476" v="72" actId="47"/>
        <pc:sldMkLst>
          <pc:docMk/>
          <pc:sldMk cId="3840084123" sldId="350"/>
        </pc:sldMkLst>
      </pc:sldChg>
      <pc:sldChg chg="modSp add">
        <pc:chgData name="Owen McCulloch" userId="06acff85-2737-46f4-9e9e-0f518571dbe7" providerId="ADAL" clId="{B04D04A5-3A2E-45B7-A685-29E30816FCF2}" dt="2023-01-26T23:39:54.589" v="70"/>
        <pc:sldMkLst>
          <pc:docMk/>
          <pc:sldMk cId="1917640630" sldId="1347"/>
        </pc:sldMkLst>
        <pc:spChg chg="mod">
          <ac:chgData name="Owen McCulloch" userId="06acff85-2737-46f4-9e9e-0f518571dbe7" providerId="ADAL" clId="{B04D04A5-3A2E-45B7-A685-29E30816FCF2}" dt="2023-01-26T23:39:54.589" v="70"/>
          <ac:spMkLst>
            <pc:docMk/>
            <pc:sldMk cId="1917640630" sldId="1347"/>
            <ac:spMk id="4" creationId="{F261806A-ACC9-65A7-FAE1-0784FFF89968}"/>
          </ac:spMkLst>
        </pc:spChg>
      </pc:sldChg>
      <pc:sldChg chg="del">
        <pc:chgData name="Owen McCulloch" userId="06acff85-2737-46f4-9e9e-0f518571dbe7" providerId="ADAL" clId="{B04D04A5-3A2E-45B7-A685-29E30816FCF2}" dt="2023-01-26T23:40:44.554" v="73" actId="47"/>
        <pc:sldMkLst>
          <pc:docMk/>
          <pc:sldMk cId="1090574694" sldId="1356"/>
        </pc:sldMkLst>
      </pc:sldChg>
      <pc:sldChg chg="del">
        <pc:chgData name="Owen McCulloch" userId="06acff85-2737-46f4-9e9e-0f518571dbe7" providerId="ADAL" clId="{B04D04A5-3A2E-45B7-A685-29E30816FCF2}" dt="2023-01-26T23:40:46.923" v="74" actId="47"/>
        <pc:sldMkLst>
          <pc:docMk/>
          <pc:sldMk cId="1824316390" sldId="1364"/>
        </pc:sldMkLst>
      </pc:sldChg>
      <pc:sldChg chg="addSp delSp modSp mod">
        <pc:chgData name="Owen McCulloch" userId="06acff85-2737-46f4-9e9e-0f518571dbe7" providerId="ADAL" clId="{B04D04A5-3A2E-45B7-A685-29E30816FCF2}" dt="2023-01-26T23:52:58.523" v="352" actId="1076"/>
        <pc:sldMkLst>
          <pc:docMk/>
          <pc:sldMk cId="3483974002" sldId="1366"/>
        </pc:sldMkLst>
        <pc:spChg chg="del mod">
          <ac:chgData name="Owen McCulloch" userId="06acff85-2737-46f4-9e9e-0f518571dbe7" providerId="ADAL" clId="{B04D04A5-3A2E-45B7-A685-29E30816FCF2}" dt="2023-01-26T23:51:45.508" v="293" actId="478"/>
          <ac:spMkLst>
            <pc:docMk/>
            <pc:sldMk cId="3483974002" sldId="1366"/>
            <ac:spMk id="2" creationId="{E2024816-59B3-3F96-CB96-5264D42A4B7A}"/>
          </ac:spMkLst>
        </pc:spChg>
        <pc:spChg chg="add mod">
          <ac:chgData name="Owen McCulloch" userId="06acff85-2737-46f4-9e9e-0f518571dbe7" providerId="ADAL" clId="{B04D04A5-3A2E-45B7-A685-29E30816FCF2}" dt="2023-01-26T23:51:45.508" v="293" actId="478"/>
          <ac:spMkLst>
            <pc:docMk/>
            <pc:sldMk cId="3483974002" sldId="1366"/>
            <ac:spMk id="5" creationId="{609D055D-3D66-3FF0-1D51-ADED7C0DCE1C}"/>
          </ac:spMkLst>
        </pc:spChg>
        <pc:spChg chg="add mod">
          <ac:chgData name="Owen McCulloch" userId="06acff85-2737-46f4-9e9e-0f518571dbe7" providerId="ADAL" clId="{B04D04A5-3A2E-45B7-A685-29E30816FCF2}" dt="2023-01-26T23:52:58.523" v="352" actId="1076"/>
          <ac:spMkLst>
            <pc:docMk/>
            <pc:sldMk cId="3483974002" sldId="1366"/>
            <ac:spMk id="9" creationId="{F3F225DA-05D3-7749-47BA-295D3453AA6B}"/>
          </ac:spMkLst>
        </pc:spChg>
        <pc:picChg chg="del">
          <ac:chgData name="Owen McCulloch" userId="06acff85-2737-46f4-9e9e-0f518571dbe7" providerId="ADAL" clId="{B04D04A5-3A2E-45B7-A685-29E30816FCF2}" dt="2023-01-26T23:51:39.586" v="291" actId="478"/>
          <ac:picMkLst>
            <pc:docMk/>
            <pc:sldMk cId="3483974002" sldId="1366"/>
            <ac:picMk id="6" creationId="{47F234B1-0B75-8AD5-9E69-98D601546C88}"/>
          </ac:picMkLst>
        </pc:picChg>
        <pc:picChg chg="add mod">
          <ac:chgData name="Owen McCulloch" userId="06acff85-2737-46f4-9e9e-0f518571dbe7" providerId="ADAL" clId="{B04D04A5-3A2E-45B7-A685-29E30816FCF2}" dt="2023-01-26T23:52:17.811" v="297" actId="14100"/>
          <ac:picMkLst>
            <pc:docMk/>
            <pc:sldMk cId="3483974002" sldId="1366"/>
            <ac:picMk id="8" creationId="{F8C5CBC4-7299-C04B-6AE6-9328E7D18071}"/>
          </ac:picMkLst>
        </pc:picChg>
      </pc:sldChg>
      <pc:sldChg chg="del">
        <pc:chgData name="Owen McCulloch" userId="06acff85-2737-46f4-9e9e-0f518571dbe7" providerId="ADAL" clId="{B04D04A5-3A2E-45B7-A685-29E30816FCF2}" dt="2023-01-26T23:44:04.491" v="95" actId="47"/>
        <pc:sldMkLst>
          <pc:docMk/>
          <pc:sldMk cId="446997492" sldId="1367"/>
        </pc:sldMkLst>
      </pc:sldChg>
      <pc:sldChg chg="addSp delSp modSp add del mod">
        <pc:chgData name="Owen McCulloch" userId="06acff85-2737-46f4-9e9e-0f518571dbe7" providerId="ADAL" clId="{B04D04A5-3A2E-45B7-A685-29E30816FCF2}" dt="2023-01-26T23:44:57.278" v="115" actId="47"/>
        <pc:sldMkLst>
          <pc:docMk/>
          <pc:sldMk cId="1344437348" sldId="1368"/>
        </pc:sldMkLst>
        <pc:spChg chg="del">
          <ac:chgData name="Owen McCulloch" userId="06acff85-2737-46f4-9e9e-0f518571dbe7" providerId="ADAL" clId="{B04D04A5-3A2E-45B7-A685-29E30816FCF2}" dt="2023-01-26T23:44:24.662" v="99" actId="478"/>
          <ac:spMkLst>
            <pc:docMk/>
            <pc:sldMk cId="1344437348" sldId="1368"/>
            <ac:spMk id="2" creationId="{E2024816-59B3-3F96-CB96-5264D42A4B7A}"/>
          </ac:spMkLst>
        </pc:spChg>
        <pc:spChg chg="add mod">
          <ac:chgData name="Owen McCulloch" userId="06acff85-2737-46f4-9e9e-0f518571dbe7" providerId="ADAL" clId="{B04D04A5-3A2E-45B7-A685-29E30816FCF2}" dt="2023-01-26T23:44:24.662" v="99" actId="478"/>
          <ac:spMkLst>
            <pc:docMk/>
            <pc:sldMk cId="1344437348" sldId="1368"/>
            <ac:spMk id="6" creationId="{52510902-FA77-9CF9-9AAE-A55DF77D924E}"/>
          </ac:spMkLst>
        </pc:spChg>
        <pc:picChg chg="del">
          <ac:chgData name="Owen McCulloch" userId="06acff85-2737-46f4-9e9e-0f518571dbe7" providerId="ADAL" clId="{B04D04A5-3A2E-45B7-A685-29E30816FCF2}" dt="2023-01-26T23:44:22.671" v="98" actId="478"/>
          <ac:picMkLst>
            <pc:docMk/>
            <pc:sldMk cId="1344437348" sldId="1368"/>
            <ac:picMk id="4" creationId="{7280611C-AA62-972E-E472-E3DC0FDA89F8}"/>
          </ac:picMkLst>
        </pc:picChg>
      </pc:sldChg>
      <pc:sldChg chg="del">
        <pc:chgData name="Owen McCulloch" userId="06acff85-2737-46f4-9e9e-0f518571dbe7" providerId="ADAL" clId="{B04D04A5-3A2E-45B7-A685-29E30816FCF2}" dt="2023-01-26T23:49:31.413" v="287" actId="47"/>
        <pc:sldMkLst>
          <pc:docMk/>
          <pc:sldMk cId="1190359801" sldId="1369"/>
        </pc:sldMkLst>
      </pc:sldChg>
      <pc:sldChg chg="del">
        <pc:chgData name="Owen McCulloch" userId="06acff85-2737-46f4-9e9e-0f518571dbe7" providerId="ADAL" clId="{B04D04A5-3A2E-45B7-A685-29E30816FCF2}" dt="2023-01-26T23:49:36.615" v="289" actId="47"/>
        <pc:sldMkLst>
          <pc:docMk/>
          <pc:sldMk cId="51317903" sldId="1371"/>
        </pc:sldMkLst>
      </pc:sldChg>
      <pc:sldChg chg="addSp modSp mod">
        <pc:chgData name="Owen McCulloch" userId="06acff85-2737-46f4-9e9e-0f518571dbe7" providerId="ADAL" clId="{B04D04A5-3A2E-45B7-A685-29E30816FCF2}" dt="2023-01-26T23:48:49.803" v="286" actId="1076"/>
        <pc:sldMkLst>
          <pc:docMk/>
          <pc:sldMk cId="2530876951" sldId="1373"/>
        </pc:sldMkLst>
        <pc:spChg chg="mod">
          <ac:chgData name="Owen McCulloch" userId="06acff85-2737-46f4-9e9e-0f518571dbe7" providerId="ADAL" clId="{B04D04A5-3A2E-45B7-A685-29E30816FCF2}" dt="2023-01-26T23:46:30.882" v="182" actId="14100"/>
          <ac:spMkLst>
            <pc:docMk/>
            <pc:sldMk cId="2530876951" sldId="1373"/>
            <ac:spMk id="3" creationId="{940E7DE0-EE60-18D8-DF85-9A6561573E37}"/>
          </ac:spMkLst>
        </pc:spChg>
        <pc:spChg chg="add mod">
          <ac:chgData name="Owen McCulloch" userId="06acff85-2737-46f4-9e9e-0f518571dbe7" providerId="ADAL" clId="{B04D04A5-3A2E-45B7-A685-29E30816FCF2}" dt="2023-01-26T23:47:12.952" v="247" actId="207"/>
          <ac:spMkLst>
            <pc:docMk/>
            <pc:sldMk cId="2530876951" sldId="1373"/>
            <ac:spMk id="4" creationId="{D264332D-8643-828F-33B0-4F717671D58D}"/>
          </ac:spMkLst>
        </pc:spChg>
        <pc:spChg chg="add mod">
          <ac:chgData name="Owen McCulloch" userId="06acff85-2737-46f4-9e9e-0f518571dbe7" providerId="ADAL" clId="{B04D04A5-3A2E-45B7-A685-29E30816FCF2}" dt="2023-01-26T23:48:49.803" v="286" actId="1076"/>
          <ac:spMkLst>
            <pc:docMk/>
            <pc:sldMk cId="2530876951" sldId="1373"/>
            <ac:spMk id="7" creationId="{C952F287-C88C-A1B5-EDD5-05C0D8415766}"/>
          </ac:spMkLst>
        </pc:spChg>
        <pc:picChg chg="add mod">
          <ac:chgData name="Owen McCulloch" userId="06acff85-2737-46f4-9e9e-0f518571dbe7" providerId="ADAL" clId="{B04D04A5-3A2E-45B7-A685-29E30816FCF2}" dt="2023-01-26T23:48:17.914" v="252" actId="1076"/>
          <ac:picMkLst>
            <pc:docMk/>
            <pc:sldMk cId="2530876951" sldId="1373"/>
            <ac:picMk id="6" creationId="{07DB1BBE-89E5-D4AE-DCE8-55403AAADF13}"/>
          </ac:picMkLst>
        </pc:picChg>
      </pc:sldChg>
      <pc:sldChg chg="add">
        <pc:chgData name="Owen McCulloch" userId="06acff85-2737-46f4-9e9e-0f518571dbe7" providerId="ADAL" clId="{B04D04A5-3A2E-45B7-A685-29E30816FCF2}" dt="2023-01-26T23:38:42.040" v="69"/>
        <pc:sldMkLst>
          <pc:docMk/>
          <pc:sldMk cId="6305709" sldId="1374"/>
        </pc:sldMkLst>
      </pc:sldChg>
      <pc:sldChg chg="modSp add">
        <pc:chgData name="Owen McCulloch" userId="06acff85-2737-46f4-9e9e-0f518571dbe7" providerId="ADAL" clId="{B04D04A5-3A2E-45B7-A685-29E30816FCF2}" dt="2023-01-26T23:40:15.938" v="71"/>
        <pc:sldMkLst>
          <pc:docMk/>
          <pc:sldMk cId="386803495" sldId="1375"/>
        </pc:sldMkLst>
        <pc:spChg chg="mod">
          <ac:chgData name="Owen McCulloch" userId="06acff85-2737-46f4-9e9e-0f518571dbe7" providerId="ADAL" clId="{B04D04A5-3A2E-45B7-A685-29E30816FCF2}" dt="2023-01-26T23:40:15.938" v="71"/>
          <ac:spMkLst>
            <pc:docMk/>
            <pc:sldMk cId="386803495" sldId="1375"/>
            <ac:spMk id="5" creationId="{865F3076-9A83-0ED4-5F00-D6FA4E30AA3E}"/>
          </ac:spMkLst>
        </pc:spChg>
      </pc:sldChg>
      <pc:sldChg chg="addSp delSp modSp add mod">
        <pc:chgData name="Owen McCulloch" userId="06acff85-2737-46f4-9e9e-0f518571dbe7" providerId="ADAL" clId="{B04D04A5-3A2E-45B7-A685-29E30816FCF2}" dt="2023-01-26T23:55:38.840" v="360" actId="1076"/>
        <pc:sldMkLst>
          <pc:docMk/>
          <pc:sldMk cId="1503051537" sldId="1376"/>
        </pc:sldMkLst>
        <pc:spChg chg="del">
          <ac:chgData name="Owen McCulloch" userId="06acff85-2737-46f4-9e9e-0f518571dbe7" providerId="ADAL" clId="{B04D04A5-3A2E-45B7-A685-29E30816FCF2}" dt="2023-01-26T23:54:31.931" v="354" actId="478"/>
          <ac:spMkLst>
            <pc:docMk/>
            <pc:sldMk cId="1503051537" sldId="1376"/>
            <ac:spMk id="8" creationId="{72B14221-7A4F-7DB3-B4FC-473F1C88E9CB}"/>
          </ac:spMkLst>
        </pc:spChg>
        <pc:picChg chg="add mod">
          <ac:chgData name="Owen McCulloch" userId="06acff85-2737-46f4-9e9e-0f518571dbe7" providerId="ADAL" clId="{B04D04A5-3A2E-45B7-A685-29E30816FCF2}" dt="2023-01-26T23:55:38.840" v="360" actId="1076"/>
          <ac:picMkLst>
            <pc:docMk/>
            <pc:sldMk cId="1503051537" sldId="1376"/>
            <ac:picMk id="3" creationId="{77305611-1095-73FF-D57D-FB72F8CC639E}"/>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Macro-Enabled_Worksheet.xlsm"/></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Macro-Enabled_Worksheet4.xlsm"/></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631368150873511"/>
          <c:y val="3.2044472338074878E-2"/>
          <c:w val="0.82228805045299358"/>
          <c:h val="0.95729339802400193"/>
        </c:manualLayout>
      </c:layout>
      <c:barChart>
        <c:barDir val="col"/>
        <c:grouping val="stacked"/>
        <c:varyColors val="0"/>
        <c:ser>
          <c:idx val="1"/>
          <c:order val="0"/>
          <c:tx>
            <c:strRef>
              <c:f>Sheet1!$A$2</c:f>
              <c:strCache>
                <c:ptCount val="1"/>
                <c:pt idx="0">
                  <c:v>Total to date:</c:v>
                </c:pt>
              </c:strCache>
            </c:strRef>
          </c:tx>
          <c:spPr>
            <a:solidFill>
              <a:srgbClr val="FF0000"/>
            </a:solidFill>
            <a:ln>
              <a:solidFill>
                <a:srgbClr val="FF0000"/>
              </a:solidFill>
            </a:ln>
            <a:effectLst/>
          </c:spPr>
          <c:invertIfNegative val="0"/>
          <c:dLbls>
            <c:dLbl>
              <c:idx val="0"/>
              <c:layout>
                <c:manualLayout>
                  <c:x val="0.30399243474801585"/>
                  <c:y val="-0.46707220105913594"/>
                </c:manualLayout>
              </c:layout>
              <c:tx>
                <c:rich>
                  <a:bodyPr rot="0" spcFirstLastPara="1" vertOverflow="ellipsis" vert="horz" wrap="square" lIns="38100" tIns="19050" rIns="38100" bIns="19050" anchor="ctr" anchorCtr="0">
                    <a:spAutoFit/>
                  </a:bodyPr>
                  <a:lstStyle/>
                  <a:p>
                    <a:pPr algn="ctr">
                      <a:defRPr sz="1400" b="1" i="0" u="none" strike="noStrike" kern="1200" baseline="0">
                        <a:solidFill>
                          <a:schemeClr val="tx1"/>
                        </a:solidFill>
                        <a:latin typeface="+mn-lt"/>
                        <a:ea typeface="+mn-ea"/>
                        <a:cs typeface="+mn-cs"/>
                      </a:defRPr>
                    </a:pPr>
                    <a:fld id="{7A5404F9-2517-4470-8901-05B91651DD4B}" type="CELLRANGE">
                      <a:rPr lang="en-US" dirty="0"/>
                      <a:pPr algn="ctr">
                        <a:defRPr sz="1400" b="1">
                          <a:solidFill>
                            <a:schemeClr val="tx1"/>
                          </a:solidFill>
                        </a:defRPr>
                      </a:pPr>
                      <a:t>[CELLRANGE]</a:t>
                    </a:fld>
                    <a:endParaRPr lang="en-US" baseline="0" dirty="0"/>
                  </a:p>
                  <a:p>
                    <a:pPr algn="ctr">
                      <a:defRPr sz="1400" b="1">
                        <a:solidFill>
                          <a:schemeClr val="tx1"/>
                        </a:solidFill>
                      </a:defRPr>
                    </a:pPr>
                    <a:fld id="{D6FF0415-8C69-4EE6-AA7E-20673CAB70C4}" type="VALUE">
                      <a:rPr lang="en-US" dirty="0"/>
                      <a:pPr algn="ctr">
                        <a:defRPr sz="1400" b="1">
                          <a:solidFill>
                            <a:schemeClr val="tx1"/>
                          </a:solidFill>
                        </a:defRPr>
                      </a:pPr>
                      <a:t>[VALUE]</a:t>
                    </a:fld>
                    <a:endParaRPr lang="en-US"/>
                  </a:p>
                </c:rich>
              </c:tx>
              <c:spPr>
                <a:noFill/>
                <a:ln>
                  <a:noFill/>
                </a:ln>
                <a:effectLst/>
              </c:spPr>
              <c:txPr>
                <a:bodyPr rot="0" spcFirstLastPara="1" vertOverflow="ellipsis" vert="horz" wrap="square" lIns="38100" tIns="19050" rIns="38100" bIns="19050" anchor="ctr" anchorCtr="0">
                  <a:spAutoFit/>
                </a:bodyPr>
                <a:lstStyle/>
                <a:p>
                  <a:pPr algn="ctr">
                    <a:defRPr sz="14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eparator>
</c:separator>
              <c:extLst>
                <c:ext xmlns:c15="http://schemas.microsoft.com/office/drawing/2012/chart" uri="{CE6537A1-D6FC-4f65-9D91-7224C49458BB}">
                  <c15:layout>
                    <c:manualLayout>
                      <c:w val="0.21717622362219588"/>
                      <c:h val="7.2174157339436787E-2"/>
                    </c:manualLayout>
                  </c15:layout>
                  <c15:dlblFieldTable/>
                  <c15:showDataLabelsRange val="1"/>
                </c:ext>
                <c:ext xmlns:c16="http://schemas.microsoft.com/office/drawing/2014/chart" uri="{C3380CC4-5D6E-409C-BE32-E72D297353CC}">
                  <c16:uniqueId val="{00000000-20F6-4FC1-89FB-222CE98C394A}"/>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val>
            <c:numRef>
              <c:f>Sheet1!$B$2</c:f>
              <c:numCache>
                <c:formatCode>_(* #,##0_);_(* \(#,##0\);_(* "-"??_);_(@_)</c:formatCode>
                <c:ptCount val="1"/>
                <c:pt idx="0">
                  <c:v>1042890</c:v>
                </c:pt>
              </c:numCache>
            </c:numRef>
          </c:val>
          <c:extLst>
            <c:ext xmlns:c15="http://schemas.microsoft.com/office/drawing/2012/chart" uri="{02D57815-91ED-43cb-92C2-25804820EDAC}">
              <c15:datalabelsRange>
                <c15:f>Sheet1!$C$12</c15:f>
                <c15:dlblRangeCache>
                  <c:ptCount val="1"/>
                  <c:pt idx="0">
                    <c:v>101.75%</c:v>
                  </c:pt>
                </c15:dlblRangeCache>
              </c15:datalabelsRange>
            </c:ext>
            <c:ext xmlns:c16="http://schemas.microsoft.com/office/drawing/2014/chart" uri="{C3380CC4-5D6E-409C-BE32-E72D297353CC}">
              <c16:uniqueId val="{00000000-CBD4-428D-BA45-2DA13DFDA841}"/>
            </c:ext>
          </c:extLst>
        </c:ser>
        <c:ser>
          <c:idx val="0"/>
          <c:order val="1"/>
          <c:tx>
            <c:strRef>
              <c:f>Sheet1!$A$1</c:f>
              <c:strCache>
                <c:ptCount val="1"/>
                <c:pt idx="0">
                  <c:v>Goal</c:v>
                </c:pt>
              </c:strCache>
            </c:strRef>
          </c:tx>
          <c:spPr>
            <a:noFill/>
            <a:ln>
              <a:solidFill>
                <a:srgbClr val="FF0000"/>
              </a:solidFill>
            </a:ln>
            <a:effectLst/>
          </c:spPr>
          <c:invertIfNegative val="0"/>
          <c:dLbls>
            <c:dLbl>
              <c:idx val="0"/>
              <c:layout>
                <c:manualLayout>
                  <c:x val="0.25765549110082719"/>
                  <c:y val="-0.33525829461755596"/>
                </c:manualLayout>
              </c:layout>
              <c:tx>
                <c:rich>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fld id="{059B8DD0-1B41-4DF7-A1D3-CE97E62203D8}" type="SERIESNAME">
                      <a:rPr lang="en-US" sz="1400" b="1"/>
                      <a:pPr>
                        <a:defRPr sz="1400" b="1"/>
                      </a:pPr>
                      <a:t>[SERIES NAME]</a:t>
                    </a:fld>
                    <a:r>
                      <a:rPr lang="en-US" sz="1400" b="1" baseline="0"/>
                      <a:t> </a:t>
                    </a:r>
                    <a:fld id="{9F049081-4D5D-4174-84B9-EA981AC4D114}" type="VALUE">
                      <a:rPr lang="en-US" sz="1400" b="1" baseline="0"/>
                      <a:pPr>
                        <a:defRPr sz="1400" b="1"/>
                      </a:pPr>
                      <a:t>[VALUE]</a:t>
                    </a:fld>
                    <a:endParaRPr lang="en-US" sz="1400" b="1" baseline="0"/>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BD4-428D-BA45-2DA13DFDA84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Sheet1!$B$1</c:f>
              <c:numCache>
                <c:formatCode>_(* #,##0_);_(* \(#,##0\);_(* "-"??_);_(@_)</c:formatCode>
                <c:ptCount val="1"/>
                <c:pt idx="0">
                  <c:v>1025000</c:v>
                </c:pt>
              </c:numCache>
            </c:numRef>
          </c:val>
          <c:extLst>
            <c:ext xmlns:c16="http://schemas.microsoft.com/office/drawing/2014/chart" uri="{C3380CC4-5D6E-409C-BE32-E72D297353CC}">
              <c16:uniqueId val="{00000002-CBD4-428D-BA45-2DA13DFDA841}"/>
            </c:ext>
          </c:extLst>
        </c:ser>
        <c:dLbls>
          <c:showLegendKey val="0"/>
          <c:showVal val="0"/>
          <c:showCatName val="0"/>
          <c:showSerName val="0"/>
          <c:showPercent val="0"/>
          <c:showBubbleSize val="0"/>
        </c:dLbls>
        <c:gapWidth val="350"/>
        <c:overlap val="100"/>
        <c:axId val="364506928"/>
        <c:axId val="364503184"/>
      </c:barChart>
      <c:catAx>
        <c:axId val="364506928"/>
        <c:scaling>
          <c:orientation val="minMax"/>
        </c:scaling>
        <c:delete val="1"/>
        <c:axPos val="b"/>
        <c:numFmt formatCode="General" sourceLinked="1"/>
        <c:majorTickMark val="none"/>
        <c:minorTickMark val="none"/>
        <c:tickLblPos val="nextTo"/>
        <c:crossAx val="364503184"/>
        <c:crossesAt val="1025000"/>
        <c:auto val="1"/>
        <c:lblAlgn val="ctr"/>
        <c:lblOffset val="100"/>
        <c:noMultiLvlLbl val="0"/>
      </c:catAx>
      <c:valAx>
        <c:axId val="364503184"/>
        <c:scaling>
          <c:orientation val="minMax"/>
          <c:max val="10250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solidFill>
              <a:srgbClr val="FF0000"/>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6450692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9678538293542"/>
          <c:y val="6.9950996706336005E-2"/>
          <c:w val="0.79128414473652831"/>
          <c:h val="0.73832430648442404"/>
        </c:manualLayout>
      </c:layout>
      <c:barChart>
        <c:barDir val="col"/>
        <c:grouping val="clustered"/>
        <c:varyColors val="0"/>
        <c:ser>
          <c:idx val="0"/>
          <c:order val="0"/>
          <c:tx>
            <c:strRef>
              <c:f>Sheet1!$B$1</c:f>
              <c:strCache>
                <c:ptCount val="1"/>
                <c:pt idx="0">
                  <c:v>2021</c:v>
                </c:pt>
              </c:strCache>
            </c:strRef>
          </c:tx>
          <c:spPr>
            <a:solidFill>
              <a:schemeClr val="accent1"/>
            </a:solidFill>
            <a:ln>
              <a:noFill/>
            </a:ln>
            <a:effectLst/>
          </c:spPr>
          <c:invertIfNegative val="0"/>
          <c:dLbls>
            <c:spPr>
              <a:noFill/>
              <a:ln>
                <a:noFill/>
              </a:ln>
              <a:effectLst/>
            </c:spPr>
            <c:txPr>
              <a:bodyPr rot="-5400000" spcFirstLastPara="1" vertOverflow="ellipsis" wrap="square" anchor="ctr" anchorCtr="1"/>
              <a:lstStyle/>
              <a:p>
                <a:pPr>
                  <a:defRPr sz="1000" b="1"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Jan 
-40.10%</c:v>
                </c:pt>
                <c:pt idx="1">
                  <c:v>Feb 
-37.41%</c:v>
                </c:pt>
                <c:pt idx="2">
                  <c:v>March 
9.00%</c:v>
                </c:pt>
                <c:pt idx="3">
                  <c:v>April
54.06%</c:v>
                </c:pt>
              </c:strCache>
            </c:strRef>
          </c:cat>
          <c:val>
            <c:numRef>
              <c:f>Sheet1!$B$2:$B$5</c:f>
              <c:numCache>
                <c:formatCode>#,##0</c:formatCode>
                <c:ptCount val="4"/>
                <c:pt idx="0">
                  <c:v>8215</c:v>
                </c:pt>
                <c:pt idx="1">
                  <c:v>12197</c:v>
                </c:pt>
                <c:pt idx="2">
                  <c:v>13514</c:v>
                </c:pt>
                <c:pt idx="3">
                  <c:v>11108</c:v>
                </c:pt>
              </c:numCache>
            </c:numRef>
          </c:val>
          <c:extLst>
            <c:ext xmlns:c16="http://schemas.microsoft.com/office/drawing/2014/chart" uri="{C3380CC4-5D6E-409C-BE32-E72D297353CC}">
              <c16:uniqueId val="{00000000-12D6-4C67-AE14-37B5999E9E6E}"/>
            </c:ext>
          </c:extLst>
        </c:ser>
        <c:ser>
          <c:idx val="1"/>
          <c:order val="1"/>
          <c:tx>
            <c:strRef>
              <c:f>Sheet1!$C$1</c:f>
              <c:strCache>
                <c:ptCount val="1"/>
                <c:pt idx="0">
                  <c:v>2022</c:v>
                </c:pt>
              </c:strCache>
            </c:strRef>
          </c:tx>
          <c:spPr>
            <a:solidFill>
              <a:srgbClr val="FF0000"/>
            </a:solidFill>
            <a:ln>
              <a:noFill/>
            </a:ln>
            <a:effectLst/>
          </c:spPr>
          <c:invertIfNegative val="0"/>
          <c:dLbls>
            <c:dLbl>
              <c:idx val="3"/>
              <c:layout>
                <c:manualLayout>
                  <c:x val="4.6433827225944441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771-4D37-9621-C92B6D3AEA8D}"/>
                </c:ext>
              </c:extLst>
            </c:dLbl>
            <c:spPr>
              <a:noFill/>
              <a:ln>
                <a:noFill/>
              </a:ln>
              <a:effectLst/>
            </c:spPr>
            <c:txPr>
              <a:bodyPr rot="-3900000" spcFirstLastPara="1" vertOverflow="overflow" horzOverflow="overflow" vert="horz" wrap="square" lIns="36576" tIns="18288" rIns="36576" bIns="18288" anchor="ctr" anchorCtr="1">
                <a:spAutoFit/>
              </a:bodyPr>
              <a:lstStyle/>
              <a:p>
                <a:pPr>
                  <a:defRPr sz="10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Jan 
-40.10%</c:v>
                </c:pt>
                <c:pt idx="1">
                  <c:v>Feb 
-37.41%</c:v>
                </c:pt>
                <c:pt idx="2">
                  <c:v>March 
9.00%</c:v>
                </c:pt>
                <c:pt idx="3">
                  <c:v>April
54.06%</c:v>
                </c:pt>
              </c:strCache>
            </c:strRef>
          </c:cat>
          <c:val>
            <c:numRef>
              <c:f>Sheet1!$C$2:$C$5</c:f>
              <c:numCache>
                <c:formatCode>#,##0</c:formatCode>
                <c:ptCount val="4"/>
                <c:pt idx="0">
                  <c:v>4921</c:v>
                </c:pt>
                <c:pt idx="1">
                  <c:v>7634</c:v>
                </c:pt>
                <c:pt idx="2">
                  <c:v>14730</c:v>
                </c:pt>
                <c:pt idx="3">
                  <c:v>17113</c:v>
                </c:pt>
              </c:numCache>
            </c:numRef>
          </c:val>
          <c:extLst>
            <c:ext xmlns:c16="http://schemas.microsoft.com/office/drawing/2014/chart" uri="{C3380CC4-5D6E-409C-BE32-E72D297353CC}">
              <c16:uniqueId val="{00000001-12D6-4C67-AE14-37B5999E9E6E}"/>
            </c:ext>
          </c:extLst>
        </c:ser>
        <c:dLbls>
          <c:showLegendKey val="0"/>
          <c:showVal val="0"/>
          <c:showCatName val="0"/>
          <c:showSerName val="0"/>
          <c:showPercent val="0"/>
          <c:showBubbleSize val="0"/>
        </c:dLbls>
        <c:gapWidth val="219"/>
        <c:overlap val="-27"/>
        <c:axId val="1303455888"/>
        <c:axId val="1303454224"/>
      </c:barChart>
      <c:catAx>
        <c:axId val="1303455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n-US"/>
          </a:p>
        </c:txPr>
        <c:crossAx val="1303454224"/>
        <c:crosses val="autoZero"/>
        <c:auto val="1"/>
        <c:lblAlgn val="ctr"/>
        <c:lblOffset val="100"/>
        <c:noMultiLvlLbl val="0"/>
      </c:catAx>
      <c:valAx>
        <c:axId val="1303454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n-US"/>
          </a:p>
        </c:txPr>
        <c:crossAx val="1303455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rgbClr val="0070C0"/>
      </a:solidFill>
    </a:ln>
    <a:effectLst/>
  </c:spPr>
  <c:txPr>
    <a:bodyPr/>
    <a:lstStyle/>
    <a:p>
      <a:pPr>
        <a:defRPr b="1">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2021</c:v>
                </c:pt>
              </c:strCache>
            </c:strRef>
          </c:tx>
          <c:spPr>
            <a:solidFill>
              <a:schemeClr val="accent1"/>
            </a:solidFill>
            <a:ln>
              <a:noFill/>
            </a:ln>
            <a:effectLst/>
          </c:spPr>
          <c:invertIfNegative val="0"/>
          <c:dLbls>
            <c:spPr>
              <a:noFill/>
              <a:ln>
                <a:noFill/>
              </a:ln>
              <a:effectLst/>
            </c:spPr>
            <c:txPr>
              <a:bodyPr rot="-5400000" spcFirstLastPara="1" vertOverflow="ellipsis" wrap="square" anchor="ctr" anchorCtr="1"/>
              <a:lstStyle/>
              <a:p>
                <a:pPr>
                  <a:defRPr sz="1000" b="1"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May
18.05%</c:v>
                </c:pt>
                <c:pt idx="1">
                  <c:v>June
2.54%</c:v>
                </c:pt>
                <c:pt idx="2">
                  <c:v>July
8.73%</c:v>
                </c:pt>
              </c:strCache>
            </c:strRef>
          </c:cat>
          <c:val>
            <c:numRef>
              <c:f>Sheet1!$B$2:$B$4</c:f>
              <c:numCache>
                <c:formatCode>#,##0</c:formatCode>
                <c:ptCount val="3"/>
                <c:pt idx="0">
                  <c:v>11459</c:v>
                </c:pt>
                <c:pt idx="1">
                  <c:v>12129</c:v>
                </c:pt>
                <c:pt idx="2">
                  <c:v>9136</c:v>
                </c:pt>
              </c:numCache>
            </c:numRef>
          </c:val>
          <c:extLst>
            <c:ext xmlns:c16="http://schemas.microsoft.com/office/drawing/2014/chart" uri="{C3380CC4-5D6E-409C-BE32-E72D297353CC}">
              <c16:uniqueId val="{00000000-F029-42EB-B8B4-A76E0A7B1E8B}"/>
            </c:ext>
          </c:extLst>
        </c:ser>
        <c:ser>
          <c:idx val="1"/>
          <c:order val="1"/>
          <c:tx>
            <c:strRef>
              <c:f>Sheet1!$C$1</c:f>
              <c:strCache>
                <c:ptCount val="1"/>
                <c:pt idx="0">
                  <c:v>2022</c:v>
                </c:pt>
              </c:strCache>
            </c:strRef>
          </c:tx>
          <c:spPr>
            <a:solidFill>
              <a:srgbClr val="FF0000"/>
            </a:solidFill>
            <a:ln>
              <a:noFill/>
            </a:ln>
            <a:effectLst/>
          </c:spPr>
          <c:invertIfNegative val="0"/>
          <c:dLbls>
            <c:dLbl>
              <c:idx val="0"/>
              <c:layout>
                <c:manualLayout>
                  <c:x val="3.1206246753444605E-2"/>
                  <c:y val="-5.8298973662635313E-3"/>
                </c:manualLayout>
              </c:layout>
              <c:tx>
                <c:rich>
                  <a:bodyPr/>
                  <a:lstStyle/>
                  <a:p>
                    <a:fld id="{A1BAC553-8E88-4AA0-9E16-AEB694185C65}" type="VALUE">
                      <a:rPr lang="en-US" b="1"/>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DDA-423F-A4D6-FF6572A5A209}"/>
                </c:ext>
              </c:extLst>
            </c:dLbl>
            <c:dLbl>
              <c:idx val="1"/>
              <c:layout>
                <c:manualLayout>
                  <c:x val="3.6023066108156816E-2"/>
                  <c:y val="2.2952351835683196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3FD-4364-B6E3-F58614BE3C5A}"/>
                </c:ext>
              </c:extLst>
            </c:dLbl>
            <c:spPr>
              <a:noFill/>
              <a:ln>
                <a:noFill/>
              </a:ln>
              <a:effectLst/>
            </c:spPr>
            <c:txPr>
              <a:bodyPr rot="-3900000" spcFirstLastPara="1" vertOverflow="overflow" horzOverflow="overflow" wrap="square" lIns="36576" rIns="36576" anchor="ctr" anchorCtr="1">
                <a:spAutoFit/>
              </a:bodyPr>
              <a:lstStyle/>
              <a:p>
                <a:pPr>
                  <a:defRPr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Sheet1!$A$2:$A$4</c:f>
              <c:strCache>
                <c:ptCount val="3"/>
                <c:pt idx="0">
                  <c:v>May
18.05%</c:v>
                </c:pt>
                <c:pt idx="1">
                  <c:v>June
2.54%</c:v>
                </c:pt>
                <c:pt idx="2">
                  <c:v>July
8.73%</c:v>
                </c:pt>
              </c:strCache>
            </c:strRef>
          </c:cat>
          <c:val>
            <c:numRef>
              <c:f>Sheet1!$C$2:$C$4</c:f>
              <c:numCache>
                <c:formatCode>#,##0</c:formatCode>
                <c:ptCount val="3"/>
                <c:pt idx="0">
                  <c:v>13527</c:v>
                </c:pt>
                <c:pt idx="1">
                  <c:v>12437</c:v>
                </c:pt>
                <c:pt idx="2">
                  <c:v>9934</c:v>
                </c:pt>
              </c:numCache>
            </c:numRef>
          </c:val>
          <c:extLst>
            <c:ext xmlns:c16="http://schemas.microsoft.com/office/drawing/2014/chart" uri="{C3380CC4-5D6E-409C-BE32-E72D297353CC}">
              <c16:uniqueId val="{00000001-F029-42EB-B8B4-A76E0A7B1E8B}"/>
            </c:ext>
          </c:extLst>
        </c:ser>
        <c:dLbls>
          <c:showLegendKey val="0"/>
          <c:showVal val="0"/>
          <c:showCatName val="0"/>
          <c:showSerName val="0"/>
          <c:showPercent val="0"/>
          <c:showBubbleSize val="0"/>
        </c:dLbls>
        <c:gapWidth val="219"/>
        <c:overlap val="-27"/>
        <c:axId val="1303455888"/>
        <c:axId val="1303454224"/>
      </c:barChart>
      <c:catAx>
        <c:axId val="1303455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n-US"/>
          </a:p>
        </c:txPr>
        <c:crossAx val="1303454224"/>
        <c:crosses val="autoZero"/>
        <c:auto val="1"/>
        <c:lblAlgn val="ctr"/>
        <c:lblOffset val="100"/>
        <c:noMultiLvlLbl val="0"/>
      </c:catAx>
      <c:valAx>
        <c:axId val="1303454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n-US"/>
          </a:p>
        </c:txPr>
        <c:crossAx val="1303455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rgbClr val="0070C0"/>
      </a:solidFill>
    </a:ln>
    <a:effectLst/>
  </c:spPr>
  <c:txPr>
    <a:bodyPr/>
    <a:lstStyle/>
    <a:p>
      <a:pPr>
        <a:defRPr>
          <a:solidFill>
            <a:schemeClr val="tx1"/>
          </a:solidFil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445920346913158"/>
          <c:y val="0.19147959911290605"/>
          <c:w val="0.81542058901156911"/>
          <c:h val="0.59989704576604685"/>
        </c:manualLayout>
      </c:layout>
      <c:barChart>
        <c:barDir val="col"/>
        <c:grouping val="clustered"/>
        <c:varyColors val="0"/>
        <c:ser>
          <c:idx val="0"/>
          <c:order val="0"/>
          <c:tx>
            <c:strRef>
              <c:f>Sheet1!$B$1</c:f>
              <c:strCache>
                <c:ptCount val="1"/>
                <c:pt idx="0">
                  <c:v>2022 Stretch Goal </c:v>
                </c:pt>
              </c:strCache>
            </c:strRef>
          </c:tx>
          <c:spPr>
            <a:solidFill>
              <a:srgbClr val="002060"/>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August
31.75%</c:v>
                </c:pt>
                <c:pt idx="1">
                  <c:v>September
9.23%</c:v>
                </c:pt>
                <c:pt idx="2">
                  <c:v>October
3.83%</c:v>
                </c:pt>
                <c:pt idx="3">
                  <c:v>November
-2.91%</c:v>
                </c:pt>
                <c:pt idx="4">
                  <c:v>December
-8.78%</c:v>
                </c:pt>
              </c:strCache>
            </c:strRef>
          </c:cat>
          <c:val>
            <c:numRef>
              <c:f>Sheet1!$B$2:$B$6</c:f>
              <c:numCache>
                <c:formatCode>#,##0</c:formatCode>
                <c:ptCount val="5"/>
                <c:pt idx="0">
                  <c:v>31900</c:v>
                </c:pt>
                <c:pt idx="1">
                  <c:v>94700</c:v>
                </c:pt>
                <c:pt idx="2">
                  <c:v>71000</c:v>
                </c:pt>
                <c:pt idx="3">
                  <c:v>36000</c:v>
                </c:pt>
                <c:pt idx="4">
                  <c:v>41400</c:v>
                </c:pt>
              </c:numCache>
            </c:numRef>
          </c:val>
          <c:extLst>
            <c:ext xmlns:c16="http://schemas.microsoft.com/office/drawing/2014/chart" uri="{C3380CC4-5D6E-409C-BE32-E72D297353CC}">
              <c16:uniqueId val="{00000000-39A1-43E3-B5EC-E13475754235}"/>
            </c:ext>
          </c:extLst>
        </c:ser>
        <c:ser>
          <c:idx val="1"/>
          <c:order val="1"/>
          <c:tx>
            <c:strRef>
              <c:f>Sheet1!$C$1</c:f>
              <c:strCache>
                <c:ptCount val="1"/>
                <c:pt idx="0">
                  <c:v>2021</c:v>
                </c:pt>
              </c:strCache>
            </c:strRef>
          </c:tx>
          <c:spPr>
            <a:solidFill>
              <a:schemeClr val="accent1"/>
            </a:solidFill>
            <a:ln>
              <a:noFill/>
            </a:ln>
            <a:effectLst/>
          </c:spPr>
          <c:invertIfNegative val="0"/>
          <c:dLbls>
            <c:spPr>
              <a:noFill/>
              <a:ln>
                <a:noFill/>
              </a:ln>
              <a:effectLst/>
            </c:spPr>
            <c:txPr>
              <a:bodyPr rot="-5400000" spcFirstLastPara="1" vertOverflow="ellipsis" wrap="square" anchor="ctr" anchorCtr="1"/>
              <a:lstStyle/>
              <a:p>
                <a:pPr>
                  <a:defRPr sz="1000" b="1" i="0" u="none" strike="noStrike" kern="1200" baseline="0">
                    <a:solidFill>
                      <a:schemeClr val="bg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August
31.75%</c:v>
                </c:pt>
                <c:pt idx="1">
                  <c:v>September
9.23%</c:v>
                </c:pt>
                <c:pt idx="2">
                  <c:v>October
3.83%</c:v>
                </c:pt>
                <c:pt idx="3">
                  <c:v>November
-2.91%</c:v>
                </c:pt>
                <c:pt idx="4">
                  <c:v>December
-8.78%</c:v>
                </c:pt>
              </c:strCache>
            </c:strRef>
          </c:cat>
          <c:val>
            <c:numRef>
              <c:f>Sheet1!$C$2:$C$6</c:f>
              <c:numCache>
                <c:formatCode>#,##0</c:formatCode>
                <c:ptCount val="5"/>
                <c:pt idx="0">
                  <c:v>25772</c:v>
                </c:pt>
                <c:pt idx="1">
                  <c:v>76733</c:v>
                </c:pt>
                <c:pt idx="2">
                  <c:v>57562</c:v>
                </c:pt>
                <c:pt idx="3">
                  <c:v>29081</c:v>
                </c:pt>
                <c:pt idx="4">
                  <c:v>33546</c:v>
                </c:pt>
              </c:numCache>
            </c:numRef>
          </c:val>
          <c:extLst>
            <c:ext xmlns:c16="http://schemas.microsoft.com/office/drawing/2014/chart" uri="{C3380CC4-5D6E-409C-BE32-E72D297353CC}">
              <c16:uniqueId val="{00000001-39A1-43E3-B5EC-E13475754235}"/>
            </c:ext>
          </c:extLst>
        </c:ser>
        <c:ser>
          <c:idx val="2"/>
          <c:order val="2"/>
          <c:tx>
            <c:strRef>
              <c:f>Sheet1!$D$1</c:f>
              <c:strCache>
                <c:ptCount val="1"/>
                <c:pt idx="0">
                  <c:v>2022 Actual</c:v>
                </c:pt>
              </c:strCache>
            </c:strRef>
          </c:tx>
          <c:spPr>
            <a:solidFill>
              <a:srgbClr val="FF0000"/>
            </a:solidFill>
            <a:ln>
              <a:noFill/>
            </a:ln>
            <a:effectLst/>
          </c:spPr>
          <c:invertIfNegative val="0"/>
          <c:dLbls>
            <c:dLbl>
              <c:idx val="0"/>
              <c:layout>
                <c:manualLayout>
                  <c:x val="1.9649044091410557E-2"/>
                  <c:y val="8.766191858117458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DC7-444E-8A07-1587CD56CA4D}"/>
                </c:ext>
              </c:extLst>
            </c:dLbl>
            <c:dLbl>
              <c:idx val="1"/>
              <c:layout>
                <c:manualLayout>
                  <c:x val="1.2280652557131627E-2"/>
                  <c:y val="-1.0714110722933331E-1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83C-4D68-98AC-467A862DB5FE}"/>
                </c:ext>
              </c:extLst>
            </c:dLbl>
            <c:dLbl>
              <c:idx val="2"/>
              <c:layout>
                <c:manualLayout>
                  <c:x val="1.978522900234151E-2"/>
                  <c:y val="-5.345865951358933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6F7-403F-9BC3-C8F7530AFBDF}"/>
                </c:ext>
              </c:extLst>
            </c:dLbl>
            <c:dLbl>
              <c:idx val="3"/>
              <c:layout>
                <c:manualLayout>
                  <c:x val="1.3190152668227675E-2"/>
                  <c:y val="2.672932975679368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788-4267-9671-68914ED7F612}"/>
                </c:ext>
              </c:extLst>
            </c:dLbl>
            <c:dLbl>
              <c:idx val="4"/>
              <c:layout>
                <c:manualLayout>
                  <c:x val="1.3190152668227675E-2"/>
                  <c:y val="-1.06917319027178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6B8-4671-B2C5-61B533405B75}"/>
                </c:ext>
              </c:extLst>
            </c:dLbl>
            <c:spPr>
              <a:noFill/>
              <a:ln>
                <a:noFill/>
              </a:ln>
              <a:effectLst/>
            </c:spPr>
            <c:txPr>
              <a:bodyPr rot="-3900000" spcFirstLastPara="1" vertOverflow="ellipsis"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August
31.75%</c:v>
                </c:pt>
                <c:pt idx="1">
                  <c:v>September
9.23%</c:v>
                </c:pt>
                <c:pt idx="2">
                  <c:v>October
3.83%</c:v>
                </c:pt>
                <c:pt idx="3">
                  <c:v>November
-2.91%</c:v>
                </c:pt>
                <c:pt idx="4">
                  <c:v>December
-8.78%</c:v>
                </c:pt>
              </c:strCache>
            </c:strRef>
          </c:cat>
          <c:val>
            <c:numRef>
              <c:f>Sheet1!$D$2:$D$6</c:f>
              <c:numCache>
                <c:formatCode>#,##0</c:formatCode>
                <c:ptCount val="5"/>
                <c:pt idx="0">
                  <c:v>33955</c:v>
                </c:pt>
                <c:pt idx="1">
                  <c:v>94115</c:v>
                </c:pt>
                <c:pt idx="2">
                  <c:v>59769</c:v>
                </c:pt>
                <c:pt idx="3">
                  <c:v>28235</c:v>
                </c:pt>
                <c:pt idx="4">
                  <c:v>30599</c:v>
                </c:pt>
              </c:numCache>
            </c:numRef>
          </c:val>
          <c:extLst>
            <c:ext xmlns:c16="http://schemas.microsoft.com/office/drawing/2014/chart" uri="{C3380CC4-5D6E-409C-BE32-E72D297353CC}">
              <c16:uniqueId val="{00000000-DDC7-444E-8A07-1587CD56CA4D}"/>
            </c:ext>
          </c:extLst>
        </c:ser>
        <c:dLbls>
          <c:showLegendKey val="0"/>
          <c:showVal val="0"/>
          <c:showCatName val="0"/>
          <c:showSerName val="0"/>
          <c:showPercent val="0"/>
          <c:showBubbleSize val="0"/>
        </c:dLbls>
        <c:gapWidth val="219"/>
        <c:overlap val="-27"/>
        <c:axId val="1303455888"/>
        <c:axId val="1303454224"/>
      </c:barChart>
      <c:catAx>
        <c:axId val="1303455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n-US"/>
          </a:p>
        </c:txPr>
        <c:crossAx val="1303454224"/>
        <c:crosses val="autoZero"/>
        <c:auto val="1"/>
        <c:lblAlgn val="ctr"/>
        <c:lblOffset val="100"/>
        <c:noMultiLvlLbl val="0"/>
      </c:catAx>
      <c:valAx>
        <c:axId val="1303454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tx1"/>
                </a:solidFill>
                <a:latin typeface="+mn-lt"/>
                <a:ea typeface="+mn-ea"/>
                <a:cs typeface="+mn-cs"/>
              </a:defRPr>
            </a:pPr>
            <a:endParaRPr lang="en-US"/>
          </a:p>
        </c:txPr>
        <c:crossAx val="1303455888"/>
        <c:crosses val="autoZero"/>
        <c:crossBetween val="between"/>
      </c:valAx>
      <c:spPr>
        <a:noFill/>
        <a:ln>
          <a:noFill/>
        </a:ln>
        <a:effectLst/>
      </c:spPr>
    </c:plotArea>
    <c:legend>
      <c:legendPos val="b"/>
      <c:layout>
        <c:manualLayout>
          <c:xMode val="edge"/>
          <c:yMode val="edge"/>
          <c:x val="0.36214012212411606"/>
          <c:y val="0.93200528305275354"/>
          <c:w val="0.51723071879234983"/>
          <c:h val="5.1576030736624541E-2"/>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rgbClr val="0070C0"/>
      </a:solidFill>
    </a:ln>
    <a:effectLst/>
  </c:spPr>
  <c:txPr>
    <a:bodyPr/>
    <a:lstStyle/>
    <a:p>
      <a:pPr>
        <a:defRPr b="1">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solidFill>
                  <a:srgbClr val="002060"/>
                </a:solidFill>
              </a:defRPr>
            </a:pPr>
            <a:r>
              <a:rPr lang="en-US" sz="1400">
                <a:solidFill>
                  <a:srgbClr val="002060"/>
                </a:solidFill>
              </a:rPr>
              <a:t>Total Units</a:t>
            </a:r>
          </a:p>
        </c:rich>
      </c:tx>
      <c:layout>
        <c:manualLayout>
          <c:xMode val="edge"/>
          <c:yMode val="edge"/>
          <c:x val="0.44647646259639823"/>
          <c:y val="4.6183441599765326E-2"/>
        </c:manualLayout>
      </c:layout>
      <c:overlay val="0"/>
      <c:spPr>
        <a:noFill/>
        <a:ln>
          <a:noFill/>
        </a:ln>
      </c:spPr>
    </c:title>
    <c:autoTitleDeleted val="0"/>
    <c:plotArea>
      <c:layout>
        <c:manualLayout>
          <c:layoutTarget val="inner"/>
          <c:xMode val="edge"/>
          <c:yMode val="edge"/>
          <c:x val="5.5274812582016476E-2"/>
          <c:y val="0.16246308456095224"/>
          <c:w val="0.94443048888107861"/>
          <c:h val="0.6826514709810001"/>
        </c:manualLayout>
      </c:layout>
      <c:barChart>
        <c:barDir val="col"/>
        <c:grouping val="clustered"/>
        <c:varyColors val="0"/>
        <c:ser>
          <c:idx val="0"/>
          <c:order val="0"/>
          <c:tx>
            <c:strRef>
              <c:f>Sheet1!$B$1</c:f>
              <c:strCache>
                <c:ptCount val="1"/>
                <c:pt idx="0">
                  <c:v>2021 Units</c:v>
                </c:pt>
              </c:strCache>
            </c:strRef>
          </c:tx>
          <c:spPr>
            <a:solidFill>
              <a:schemeClr val="accent1"/>
            </a:solidFill>
            <a:ln w="11526">
              <a:solidFill>
                <a:schemeClr val="accent1"/>
              </a:solidFill>
            </a:ln>
          </c:spPr>
          <c:invertIfNegative val="0"/>
          <c:dPt>
            <c:idx val="1"/>
            <c:invertIfNegative val="0"/>
            <c:bubble3D val="0"/>
            <c:extLst>
              <c:ext xmlns:c16="http://schemas.microsoft.com/office/drawing/2014/chart" uri="{C3380CC4-5D6E-409C-BE32-E72D297353CC}">
                <c16:uniqueId val="{00000000-CFEF-F545-9679-C053B520AB96}"/>
              </c:ext>
            </c:extLst>
          </c:dPt>
          <c:dPt>
            <c:idx val="5"/>
            <c:invertIfNegative val="0"/>
            <c:bubble3D val="0"/>
            <c:extLst>
              <c:ext xmlns:c16="http://schemas.microsoft.com/office/drawing/2014/chart" uri="{C3380CC4-5D6E-409C-BE32-E72D297353CC}">
                <c16:uniqueId val="{00000003-654F-D946-82B9-DAF3554626D9}"/>
              </c:ext>
            </c:extLst>
          </c:dPt>
          <c:dPt>
            <c:idx val="6"/>
            <c:invertIfNegative val="0"/>
            <c:bubble3D val="0"/>
            <c:spPr>
              <a:solidFill>
                <a:schemeClr val="accent1"/>
              </a:solidFill>
              <a:ln w="11526">
                <a:noFill/>
              </a:ln>
            </c:spPr>
            <c:extLst>
              <c:ext xmlns:c16="http://schemas.microsoft.com/office/drawing/2014/chart" uri="{C3380CC4-5D6E-409C-BE32-E72D297353CC}">
                <c16:uniqueId val="{00000004-8C1B-C349-BB43-645130D164C1}"/>
              </c:ext>
            </c:extLst>
          </c:dPt>
          <c:dPt>
            <c:idx val="8"/>
            <c:invertIfNegative val="0"/>
            <c:bubble3D val="0"/>
            <c:spPr>
              <a:solidFill>
                <a:schemeClr val="accent1"/>
              </a:solidFill>
              <a:ln w="11526">
                <a:noFill/>
              </a:ln>
            </c:spPr>
            <c:extLst>
              <c:ext xmlns:c16="http://schemas.microsoft.com/office/drawing/2014/chart" uri="{C3380CC4-5D6E-409C-BE32-E72D297353CC}">
                <c16:uniqueId val="{00000005-52E1-944B-802A-64C16A4275FF}"/>
              </c:ext>
            </c:extLst>
          </c:dPt>
          <c:dLbls>
            <c:spPr>
              <a:noFill/>
              <a:ln>
                <a:noFill/>
              </a:ln>
              <a:effectLst/>
            </c:spPr>
            <c:txPr>
              <a:bodyPr rot="-5400000" vert="horz" wrap="square" lIns="38100" tIns="19050" rIns="38100" bIns="19050" anchor="ctr">
                <a:spAutoFit/>
              </a:bodyPr>
              <a:lstStyle/>
              <a:p>
                <a:pPr>
                  <a:defRPr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Sheet1!$A$2:$A$13</c:f>
              <c:strCache>
                <c:ptCount val="12"/>
                <c:pt idx="0">
                  <c:v>January                                      
-13.70%</c:v>
                </c:pt>
                <c:pt idx="1">
                  <c:v>February                                    
-14.17%</c:v>
                </c:pt>
                <c:pt idx="2">
                  <c:v>March                                        
-9.89%</c:v>
                </c:pt>
                <c:pt idx="3">
                  <c:v>April                                           
-5.16%</c:v>
                </c:pt>
                <c:pt idx="4">
                  <c:v>May 
-4.53%</c:v>
                </c:pt>
                <c:pt idx="5">
                  <c:v>June
-4.33%</c:v>
                </c:pt>
                <c:pt idx="6">
                  <c:v>July
-3.81%</c:v>
                </c:pt>
                <c:pt idx="7">
                  <c:v>August
-4.07%</c:v>
                </c:pt>
                <c:pt idx="8">
                  <c:v>September
-4.19%</c:v>
                </c:pt>
                <c:pt idx="9">
                  <c:v>October
-4.32%</c:v>
                </c:pt>
                <c:pt idx="10">
                  <c:v>November
-4.46%</c:v>
                </c:pt>
                <c:pt idx="11">
                  <c:v>December
-4.80%</c:v>
                </c:pt>
              </c:strCache>
            </c:strRef>
          </c:cat>
          <c:val>
            <c:numRef>
              <c:f>Sheet1!$B$2:$B$13</c:f>
              <c:numCache>
                <c:formatCode>#,##0</c:formatCode>
                <c:ptCount val="12"/>
                <c:pt idx="0">
                  <c:v>51307</c:v>
                </c:pt>
                <c:pt idx="1">
                  <c:v>51470</c:v>
                </c:pt>
                <c:pt idx="2">
                  <c:v>41687</c:v>
                </c:pt>
                <c:pt idx="3">
                  <c:v>42034</c:v>
                </c:pt>
                <c:pt idx="4">
                  <c:v>42300</c:v>
                </c:pt>
                <c:pt idx="5">
                  <c:v>42794</c:v>
                </c:pt>
                <c:pt idx="6">
                  <c:v>43162</c:v>
                </c:pt>
                <c:pt idx="7">
                  <c:v>43495</c:v>
                </c:pt>
                <c:pt idx="8">
                  <c:v>43787</c:v>
                </c:pt>
                <c:pt idx="9">
                  <c:v>44140</c:v>
                </c:pt>
                <c:pt idx="10">
                  <c:v>44421</c:v>
                </c:pt>
                <c:pt idx="11">
                  <c:v>44983</c:v>
                </c:pt>
              </c:numCache>
            </c:numRef>
          </c:val>
          <c:extLst>
            <c:ext xmlns:c16="http://schemas.microsoft.com/office/drawing/2014/chart" uri="{C3380CC4-5D6E-409C-BE32-E72D297353CC}">
              <c16:uniqueId val="{00000001-CFEF-F545-9679-C053B520AB96}"/>
            </c:ext>
          </c:extLst>
        </c:ser>
        <c:ser>
          <c:idx val="1"/>
          <c:order val="1"/>
          <c:tx>
            <c:strRef>
              <c:f>Sheet1!$C$1</c:f>
              <c:strCache>
                <c:ptCount val="1"/>
                <c:pt idx="0">
                  <c:v>2022 Units</c:v>
                </c:pt>
              </c:strCache>
            </c:strRef>
          </c:tx>
          <c:spPr>
            <a:solidFill>
              <a:srgbClr val="CE1126"/>
            </a:solidFill>
          </c:spPr>
          <c:invertIfNegative val="0"/>
          <c:dLbls>
            <c:dLbl>
              <c:idx val="0"/>
              <c:layout>
                <c:manualLayout>
                  <c:x val="1.416486239201771E-2"/>
                  <c:y val="1.026298702217007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917-4B6E-AC6C-427759651F9E}"/>
                </c:ext>
              </c:extLst>
            </c:dLbl>
            <c:dLbl>
              <c:idx val="1"/>
              <c:layout>
                <c:manualLayout>
                  <c:x val="1.1017115193791551E-2"/>
                  <c:y val="1.026298702217007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917-4B6E-AC6C-427759651F9E}"/>
                </c:ext>
              </c:extLst>
            </c:dLbl>
            <c:dLbl>
              <c:idx val="2"/>
              <c:layout>
                <c:manualLayout>
                  <c:x val="1.7312609590243867E-2"/>
                  <c:y val="-4.7038147129589934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917-4B6E-AC6C-427759651F9E}"/>
                </c:ext>
              </c:extLst>
            </c:dLbl>
            <c:dLbl>
              <c:idx val="3"/>
              <c:layout>
                <c:manualLayout>
                  <c:x val="1.4164862392017651E-2"/>
                  <c:y val="2.052597404434014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74D-47CB-A7FA-27639BDE889F}"/>
                </c:ext>
              </c:extLst>
            </c:dLbl>
            <c:dLbl>
              <c:idx val="4"/>
              <c:layout>
                <c:manualLayout>
                  <c:x val="1.1017115193791551E-2"/>
                  <c:y val="4.771958618476648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B90-4AFB-8E3E-7D332A6CD51D}"/>
                </c:ext>
              </c:extLst>
            </c:dLbl>
            <c:dLbl>
              <c:idx val="9"/>
              <c:layout>
                <c:manualLayout>
                  <c:x val="1.3495276653171391E-2"/>
                  <c:y val="4.771958618476648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92E-406E-A6B3-A4543420C436}"/>
                </c:ext>
              </c:extLst>
            </c:dLbl>
            <c:spPr>
              <a:noFill/>
              <a:ln>
                <a:noFill/>
              </a:ln>
              <a:effectLst/>
            </c:spPr>
            <c:txPr>
              <a:bodyPr rot="-3840000" wrap="square" lIns="38100" tIns="19050" rIns="38100" bIns="19050" anchor="ctr">
                <a:spAutoFit/>
              </a:bodyPr>
              <a:lstStyle/>
              <a:p>
                <a:pPr>
                  <a:defRPr sz="10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January                                      
-13.70%</c:v>
                </c:pt>
                <c:pt idx="1">
                  <c:v>February                                    
-14.17%</c:v>
                </c:pt>
                <c:pt idx="2">
                  <c:v>March                                        
-9.89%</c:v>
                </c:pt>
                <c:pt idx="3">
                  <c:v>April                                           
-5.16%</c:v>
                </c:pt>
                <c:pt idx="4">
                  <c:v>May 
-4.53%</c:v>
                </c:pt>
                <c:pt idx="5">
                  <c:v>June
-4.33%</c:v>
                </c:pt>
                <c:pt idx="6">
                  <c:v>July
-3.81%</c:v>
                </c:pt>
                <c:pt idx="7">
                  <c:v>August
-4.07%</c:v>
                </c:pt>
                <c:pt idx="8">
                  <c:v>September
-4.19%</c:v>
                </c:pt>
                <c:pt idx="9">
                  <c:v>October
-4.32%</c:v>
                </c:pt>
                <c:pt idx="10">
                  <c:v>November
-4.46%</c:v>
                </c:pt>
                <c:pt idx="11">
                  <c:v>December
-4.80%</c:v>
                </c:pt>
              </c:strCache>
            </c:strRef>
          </c:cat>
          <c:val>
            <c:numRef>
              <c:f>Sheet1!$C$2:$C$13</c:f>
              <c:numCache>
                <c:formatCode>#,##0</c:formatCode>
                <c:ptCount val="12"/>
                <c:pt idx="0">
                  <c:v>44271</c:v>
                </c:pt>
                <c:pt idx="1">
                  <c:v>44176</c:v>
                </c:pt>
                <c:pt idx="2">
                  <c:v>37564</c:v>
                </c:pt>
                <c:pt idx="3">
                  <c:v>39863</c:v>
                </c:pt>
                <c:pt idx="4">
                  <c:v>40384</c:v>
                </c:pt>
                <c:pt idx="5">
                  <c:v>40943</c:v>
                </c:pt>
                <c:pt idx="6">
                  <c:v>41728</c:v>
                </c:pt>
                <c:pt idx="7">
                  <c:v>41724</c:v>
                </c:pt>
                <c:pt idx="8">
                  <c:v>41953</c:v>
                </c:pt>
                <c:pt idx="9">
                  <c:v>42232</c:v>
                </c:pt>
                <c:pt idx="10">
                  <c:v>42438</c:v>
                </c:pt>
                <c:pt idx="11">
                  <c:v>42822</c:v>
                </c:pt>
              </c:numCache>
            </c:numRef>
          </c:val>
          <c:extLst>
            <c:ext xmlns:c16="http://schemas.microsoft.com/office/drawing/2014/chart" uri="{C3380CC4-5D6E-409C-BE32-E72D297353CC}">
              <c16:uniqueId val="{00000007-1976-4D05-86D1-877A25F47C28}"/>
            </c:ext>
          </c:extLst>
        </c:ser>
        <c:dLbls>
          <c:dLblPos val="outEnd"/>
          <c:showLegendKey val="0"/>
          <c:showVal val="1"/>
          <c:showCatName val="0"/>
          <c:showSerName val="0"/>
          <c:showPercent val="0"/>
          <c:showBubbleSize val="0"/>
        </c:dLbls>
        <c:gapWidth val="176"/>
        <c:axId val="888428287"/>
        <c:axId val="1"/>
      </c:barChart>
      <c:catAx>
        <c:axId val="888428287"/>
        <c:scaling>
          <c:orientation val="minMax"/>
        </c:scaling>
        <c:delete val="0"/>
        <c:axPos val="b"/>
        <c:numFmt formatCode="General" sourceLinked="1"/>
        <c:majorTickMark val="none"/>
        <c:minorTickMark val="none"/>
        <c:tickLblPos val="nextTo"/>
        <c:spPr>
          <a:noFill/>
          <a:ln w="4152" cap="flat" cmpd="sng" algn="ctr">
            <a:solidFill>
              <a:schemeClr val="tx1">
                <a:lumMod val="15000"/>
                <a:lumOff val="85000"/>
              </a:schemeClr>
            </a:solidFill>
            <a:round/>
          </a:ln>
          <a:effectLst/>
        </c:spPr>
        <c:txPr>
          <a:bodyPr rot="0" vert="horz"/>
          <a:lstStyle/>
          <a:p>
            <a:pPr>
              <a:defRPr/>
            </a:pPr>
            <a:endParaRPr lang="en-US"/>
          </a:p>
        </c:txPr>
        <c:crossAx val="1"/>
        <c:crosses val="autoZero"/>
        <c:auto val="1"/>
        <c:lblAlgn val="ctr"/>
        <c:lblOffset val="100"/>
        <c:noMultiLvlLbl val="0"/>
      </c:catAx>
      <c:valAx>
        <c:axId val="1"/>
        <c:scaling>
          <c:orientation val="minMax"/>
        </c:scaling>
        <c:delete val="0"/>
        <c:axPos val="l"/>
        <c:numFmt formatCode="#,##0" sourceLinked="1"/>
        <c:majorTickMark val="none"/>
        <c:minorTickMark val="none"/>
        <c:tickLblPos val="nextTo"/>
        <c:spPr>
          <a:ln w="2881">
            <a:noFill/>
          </a:ln>
        </c:spPr>
        <c:txPr>
          <a:bodyPr rot="0" vert="horz"/>
          <a:lstStyle/>
          <a:p>
            <a:pPr>
              <a:defRPr/>
            </a:pPr>
            <a:endParaRPr lang="en-US"/>
          </a:p>
        </c:txPr>
        <c:crossAx val="888428287"/>
        <c:crosses val="autoZero"/>
        <c:crossBetween val="between"/>
      </c:valAx>
      <c:spPr>
        <a:noFill/>
        <a:ln w="12177">
          <a:noFill/>
        </a:ln>
      </c:spPr>
    </c:plotArea>
    <c:legend>
      <c:legendPos val="t"/>
      <c:layout>
        <c:manualLayout>
          <c:xMode val="edge"/>
          <c:yMode val="edge"/>
          <c:x val="0.4028227856744786"/>
          <c:y val="0.12450040035605575"/>
          <c:w val="0.18805881032753549"/>
          <c:h val="8.0527365303953102E-2"/>
        </c:manualLayout>
      </c:layout>
      <c:overlay val="0"/>
    </c:legend>
    <c:plotVisOnly val="1"/>
    <c:dispBlanksAs val="gap"/>
    <c:showDLblsOverMax val="0"/>
  </c:chart>
  <c:spPr>
    <a:noFill/>
    <a:ln>
      <a:noFill/>
    </a:ln>
  </c:spPr>
  <c:txPr>
    <a:bodyPr/>
    <a:lstStyle/>
    <a:p>
      <a:pPr>
        <a:defRPr sz="900" b="1" i="0" u="none" strike="noStrike" baseline="0">
          <a:solidFill>
            <a:srgbClr val="000000"/>
          </a:solidFill>
          <a:latin typeface="Calibri"/>
          <a:ea typeface="Calibri"/>
          <a:cs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400" b="1">
                <a:solidFill>
                  <a:srgbClr val="002060"/>
                </a:solidFill>
              </a:rPr>
              <a:t>Total Membership</a:t>
            </a:r>
          </a:p>
        </c:rich>
      </c:tx>
      <c:overlay val="0"/>
    </c:title>
    <c:autoTitleDeleted val="0"/>
    <c:plotArea>
      <c:layout>
        <c:manualLayout>
          <c:layoutTarget val="inner"/>
          <c:xMode val="edge"/>
          <c:yMode val="edge"/>
          <c:x val="7.304211053723246E-2"/>
          <c:y val="0.126542629983357"/>
          <c:w val="0.92284415346056525"/>
          <c:h val="0.73760128133797032"/>
        </c:manualLayout>
      </c:layout>
      <c:barChart>
        <c:barDir val="col"/>
        <c:grouping val="clustered"/>
        <c:varyColors val="0"/>
        <c:ser>
          <c:idx val="0"/>
          <c:order val="0"/>
          <c:tx>
            <c:strRef>
              <c:f>Sheet1!$B$1</c:f>
              <c:strCache>
                <c:ptCount val="1"/>
                <c:pt idx="0">
                  <c:v>Business Plan</c:v>
                </c:pt>
              </c:strCache>
            </c:strRef>
          </c:tx>
          <c:spPr>
            <a:solidFill>
              <a:srgbClr val="002060"/>
            </a:solidFill>
            <a:ln w="11526">
              <a:noFill/>
            </a:ln>
          </c:spPr>
          <c:invertIfNegative val="0"/>
          <c:dPt>
            <c:idx val="0"/>
            <c:invertIfNegative val="0"/>
            <c:bubble3D val="0"/>
            <c:spPr>
              <a:solidFill>
                <a:srgbClr val="002060"/>
              </a:solidFill>
              <a:ln>
                <a:noFill/>
              </a:ln>
            </c:spPr>
            <c:extLst>
              <c:ext xmlns:c16="http://schemas.microsoft.com/office/drawing/2014/chart" uri="{C3380CC4-5D6E-409C-BE32-E72D297353CC}">
                <c16:uniqueId val="{00000009-568E-42DE-87DB-E11B1CC440B1}"/>
              </c:ext>
            </c:extLst>
          </c:dPt>
          <c:dPt>
            <c:idx val="1"/>
            <c:invertIfNegative val="0"/>
            <c:bubble3D val="0"/>
            <c:extLst>
              <c:ext xmlns:c16="http://schemas.microsoft.com/office/drawing/2014/chart" uri="{C3380CC4-5D6E-409C-BE32-E72D297353CC}">
                <c16:uniqueId val="{00000000-568E-42DE-87DB-E11B1CC440B1}"/>
              </c:ext>
            </c:extLst>
          </c:dPt>
          <c:dPt>
            <c:idx val="5"/>
            <c:invertIfNegative val="0"/>
            <c:bubble3D val="0"/>
            <c:extLst>
              <c:ext xmlns:c16="http://schemas.microsoft.com/office/drawing/2014/chart" uri="{C3380CC4-5D6E-409C-BE32-E72D297353CC}">
                <c16:uniqueId val="{00000001-568E-42DE-87DB-E11B1CC440B1}"/>
              </c:ext>
            </c:extLst>
          </c:dPt>
          <c:dPt>
            <c:idx val="6"/>
            <c:invertIfNegative val="0"/>
            <c:bubble3D val="0"/>
            <c:extLst>
              <c:ext xmlns:c16="http://schemas.microsoft.com/office/drawing/2014/chart" uri="{C3380CC4-5D6E-409C-BE32-E72D297353CC}">
                <c16:uniqueId val="{00000003-568E-42DE-87DB-E11B1CC440B1}"/>
              </c:ext>
            </c:extLst>
          </c:dPt>
          <c:dPt>
            <c:idx val="8"/>
            <c:invertIfNegative val="0"/>
            <c:bubble3D val="0"/>
            <c:extLst>
              <c:ext xmlns:c16="http://schemas.microsoft.com/office/drawing/2014/chart" uri="{C3380CC4-5D6E-409C-BE32-E72D297353CC}">
                <c16:uniqueId val="{00000005-568E-42DE-87DB-E11B1CC440B1}"/>
              </c:ext>
            </c:extLst>
          </c:dPt>
          <c:dLbls>
            <c:spPr>
              <a:noFill/>
              <a:ln>
                <a:noFill/>
              </a:ln>
              <a:effectLst/>
            </c:spPr>
            <c:txPr>
              <a:bodyPr rot="-5400000" vertOverflow="overflow" horzOverflow="overflow" vert="horz" wrap="square" lIns="38100" tIns="19050" rIns="38100" bIns="19050" anchor="ctr">
                <a:spAutoFit/>
              </a:bodyPr>
              <a:lstStyle/>
              <a:p>
                <a:pPr>
                  <a:defRPr b="1">
                    <a:solidFill>
                      <a:schemeClr val="bg1"/>
                    </a:solidFill>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Sheet1!$A$2:$A$13</c:f>
              <c:strCache>
                <c:ptCount val="12"/>
                <c:pt idx="0">
                  <c:v>January          
-12.75%       </c:v>
                </c:pt>
                <c:pt idx="1">
                  <c:v>February          
-7.87%</c:v>
                </c:pt>
                <c:pt idx="2">
                  <c:v>March              
-3.70%</c:v>
                </c:pt>
                <c:pt idx="3">
                  <c:v>April                 
4.80%</c:v>
                </c:pt>
                <c:pt idx="4">
                  <c:v>May 
4.80%</c:v>
                </c:pt>
                <c:pt idx="5">
                  <c:v>June 
4.60%</c:v>
                </c:pt>
                <c:pt idx="6">
                  <c:v>July 
4.49%</c:v>
                </c:pt>
                <c:pt idx="7">
                  <c:v>August
4.70%</c:v>
                </c:pt>
                <c:pt idx="8">
                  <c:v>September
6.03%</c:v>
                </c:pt>
                <c:pt idx="9">
                  <c:v>October
5.12%</c:v>
                </c:pt>
                <c:pt idx="10">
                  <c:v>November
4.68%</c:v>
                </c:pt>
                <c:pt idx="11">
                  <c:v>December
3.22%</c:v>
                </c:pt>
              </c:strCache>
            </c:strRef>
          </c:cat>
          <c:val>
            <c:numRef>
              <c:f>Sheet1!$B$2:$B$13</c:f>
              <c:numCache>
                <c:formatCode>_(* #,##0_);_(* \(#,##0\);_(* "-"??_);_(@_)</c:formatCode>
                <c:ptCount val="12"/>
                <c:pt idx="0">
                  <c:v>660505</c:v>
                </c:pt>
                <c:pt idx="1">
                  <c:v>660505</c:v>
                </c:pt>
                <c:pt idx="2">
                  <c:v>660505</c:v>
                </c:pt>
                <c:pt idx="3">
                  <c:v>673038</c:v>
                </c:pt>
                <c:pt idx="4">
                  <c:v>686877</c:v>
                </c:pt>
                <c:pt idx="5">
                  <c:v>703979</c:v>
                </c:pt>
                <c:pt idx="6">
                  <c:v>710350</c:v>
                </c:pt>
                <c:pt idx="7">
                  <c:v>747989</c:v>
                </c:pt>
                <c:pt idx="8">
                  <c:v>857179</c:v>
                </c:pt>
                <c:pt idx="9">
                  <c:v>921821</c:v>
                </c:pt>
                <c:pt idx="10">
                  <c:v>952710</c:v>
                </c:pt>
                <c:pt idx="11">
                  <c:v>994000</c:v>
                </c:pt>
              </c:numCache>
            </c:numRef>
          </c:val>
          <c:extLst>
            <c:ext xmlns:c16="http://schemas.microsoft.com/office/drawing/2014/chart" uri="{C3380CC4-5D6E-409C-BE32-E72D297353CC}">
              <c16:uniqueId val="{00000006-568E-42DE-87DB-E11B1CC440B1}"/>
            </c:ext>
          </c:extLst>
        </c:ser>
        <c:ser>
          <c:idx val="1"/>
          <c:order val="1"/>
          <c:tx>
            <c:strRef>
              <c:f>Sheet1!$C$1</c:f>
              <c:strCache>
                <c:ptCount val="1"/>
                <c:pt idx="0">
                  <c:v>2021 Membership</c:v>
                </c:pt>
              </c:strCache>
            </c:strRef>
          </c:tx>
          <c:spPr>
            <a:solidFill>
              <a:schemeClr val="accent1"/>
            </a:solidFill>
          </c:spPr>
          <c:invertIfNegative val="0"/>
          <c:dLbls>
            <c:spPr>
              <a:noFill/>
              <a:ln>
                <a:noFill/>
              </a:ln>
              <a:effectLst/>
            </c:spPr>
            <c:txPr>
              <a:bodyPr rot="-5400000" vert="horz" wrap="square" lIns="38100" tIns="19050" rIns="38100" bIns="19050" anchor="ctr">
                <a:spAutoFit/>
              </a:bodyPr>
              <a:lstStyle/>
              <a:p>
                <a:pPr>
                  <a:defRPr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Sheet1!$A$2:$A$13</c:f>
              <c:strCache>
                <c:ptCount val="12"/>
                <c:pt idx="0">
                  <c:v>January          
-12.75%       </c:v>
                </c:pt>
                <c:pt idx="1">
                  <c:v>February          
-7.87%</c:v>
                </c:pt>
                <c:pt idx="2">
                  <c:v>March              
-3.70%</c:v>
                </c:pt>
                <c:pt idx="3">
                  <c:v>April                 
4.80%</c:v>
                </c:pt>
                <c:pt idx="4">
                  <c:v>May 
4.80%</c:v>
                </c:pt>
                <c:pt idx="5">
                  <c:v>June 
4.60%</c:v>
                </c:pt>
                <c:pt idx="6">
                  <c:v>July 
4.49%</c:v>
                </c:pt>
                <c:pt idx="7">
                  <c:v>August
4.70%</c:v>
                </c:pt>
                <c:pt idx="8">
                  <c:v>September
6.03%</c:v>
                </c:pt>
                <c:pt idx="9">
                  <c:v>October
5.12%</c:v>
                </c:pt>
                <c:pt idx="10">
                  <c:v>November
4.68%</c:v>
                </c:pt>
                <c:pt idx="11">
                  <c:v>December
3.22%</c:v>
                </c:pt>
              </c:strCache>
            </c:strRef>
          </c:cat>
          <c:val>
            <c:numRef>
              <c:f>Sheet1!$C$2:$C$13</c:f>
              <c:numCache>
                <c:formatCode>#,##0</c:formatCode>
                <c:ptCount val="12"/>
                <c:pt idx="0">
                  <c:v>1067112</c:v>
                </c:pt>
                <c:pt idx="1">
                  <c:v>942997</c:v>
                </c:pt>
                <c:pt idx="2">
                  <c:v>748104</c:v>
                </c:pt>
                <c:pt idx="3">
                  <c:v>750587</c:v>
                </c:pt>
                <c:pt idx="4">
                  <c:v>762207</c:v>
                </c:pt>
                <c:pt idx="5">
                  <c:v>777576</c:v>
                </c:pt>
                <c:pt idx="6">
                  <c:v>789424</c:v>
                </c:pt>
                <c:pt idx="7">
                  <c:v>809174</c:v>
                </c:pt>
                <c:pt idx="8">
                  <c:v>885363</c:v>
                </c:pt>
                <c:pt idx="9">
                  <c:v>943573</c:v>
                </c:pt>
                <c:pt idx="10">
                  <c:v>970359</c:v>
                </c:pt>
                <c:pt idx="11">
                  <c:v>1010399</c:v>
                </c:pt>
              </c:numCache>
            </c:numRef>
          </c:val>
          <c:extLst>
            <c:ext xmlns:c16="http://schemas.microsoft.com/office/drawing/2014/chart" uri="{C3380CC4-5D6E-409C-BE32-E72D297353CC}">
              <c16:uniqueId val="{00000007-568E-42DE-87DB-E11B1CC440B1}"/>
            </c:ext>
          </c:extLst>
        </c:ser>
        <c:ser>
          <c:idx val="2"/>
          <c:order val="2"/>
          <c:tx>
            <c:strRef>
              <c:f>Sheet1!$D$1</c:f>
              <c:strCache>
                <c:ptCount val="1"/>
                <c:pt idx="0">
                  <c:v>2022 Membership</c:v>
                </c:pt>
              </c:strCache>
            </c:strRef>
          </c:tx>
          <c:spPr>
            <a:solidFill>
              <a:srgbClr val="CE1126"/>
            </a:solidFill>
          </c:spPr>
          <c:invertIfNegative val="0"/>
          <c:dLbls>
            <c:dLbl>
              <c:idx val="0"/>
              <c:layout>
                <c:manualLayout>
                  <c:x val="1.2903225806451613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158-4EAF-A59C-ED8065C8A282}"/>
                </c:ext>
              </c:extLst>
            </c:dLbl>
            <c:dLbl>
              <c:idx val="1"/>
              <c:layout>
                <c:manualLayout>
                  <c:x val="1.4336917562724014E-2"/>
                  <c:y val="-2.0993822393805766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158-4EAF-A59C-ED8065C8A282}"/>
                </c:ext>
              </c:extLst>
            </c:dLbl>
            <c:dLbl>
              <c:idx val="2"/>
              <c:layout>
                <c:manualLayout>
                  <c:x val="1.1469534050179211E-2"/>
                  <c:y val="-4.1987644787611531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158-4EAF-A59C-ED8065C8A282}"/>
                </c:ext>
              </c:extLst>
            </c:dLbl>
            <c:dLbl>
              <c:idx val="3"/>
              <c:layout>
                <c:manualLayout>
                  <c:x val="5.7347670250896057E-3"/>
                  <c:y val="1.832209301780380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158-4EAF-A59C-ED8065C8A282}"/>
                </c:ext>
              </c:extLst>
            </c:dLbl>
            <c:dLbl>
              <c:idx val="4"/>
              <c:layout>
                <c:manualLayout>
                  <c:x val="4.3779003589878296E-3"/>
                  <c:y val="4.580523254450972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C10-49BC-84F2-57269E984BCE}"/>
                </c:ext>
              </c:extLst>
            </c:dLbl>
            <c:dLbl>
              <c:idx val="5"/>
              <c:layout>
                <c:manualLayout>
                  <c:x val="9.8502758077226166E-3"/>
                  <c:y val="9.161046508901862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C10-49BC-84F2-57269E984BCE}"/>
                </c:ext>
              </c:extLst>
            </c:dLbl>
            <c:dLbl>
              <c:idx val="6"/>
              <c:layout>
                <c:manualLayout>
                  <c:x val="1.5322651256457404E-2"/>
                  <c:y val="2.290261627225476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FB0-456D-AEBB-4A7470F60FAF}"/>
                </c:ext>
              </c:extLst>
            </c:dLbl>
            <c:dLbl>
              <c:idx val="7"/>
              <c:layout>
                <c:manualLayout>
                  <c:x val="9.8502758077226166E-3"/>
                  <c:y val="9.161046508901883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F3C-4470-B652-A872B7A733AB}"/>
                </c:ext>
              </c:extLst>
            </c:dLbl>
            <c:dLbl>
              <c:idx val="10"/>
              <c:layout>
                <c:manualLayout>
                  <c:x val="1.3133701076963327E-2"/>
                  <c:y val="9.161046508901902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B63-4012-BC53-74F644B66EF3}"/>
                </c:ext>
              </c:extLst>
            </c:dLbl>
            <c:spPr>
              <a:noFill/>
              <a:ln>
                <a:noFill/>
              </a:ln>
              <a:effectLst/>
            </c:spPr>
            <c:txPr>
              <a:bodyPr rot="-3900000" vert="horz" wrap="square" lIns="38100" tIns="19050" rIns="38100" bIns="19050" anchor="ctr">
                <a:spAutoFit/>
              </a:bodyPr>
              <a:lstStyle/>
              <a:p>
                <a:pPr>
                  <a:defRPr sz="10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Sheet1!$A$2:$A$13</c:f>
              <c:strCache>
                <c:ptCount val="12"/>
                <c:pt idx="0">
                  <c:v>January          
-12.75%       </c:v>
                </c:pt>
                <c:pt idx="1">
                  <c:v>February          
-7.87%</c:v>
                </c:pt>
                <c:pt idx="2">
                  <c:v>March              
-3.70%</c:v>
                </c:pt>
                <c:pt idx="3">
                  <c:v>April                 
4.80%</c:v>
                </c:pt>
                <c:pt idx="4">
                  <c:v>May 
4.80%</c:v>
                </c:pt>
                <c:pt idx="5">
                  <c:v>June 
4.60%</c:v>
                </c:pt>
                <c:pt idx="6">
                  <c:v>July 
4.49%</c:v>
                </c:pt>
                <c:pt idx="7">
                  <c:v>August
4.70%</c:v>
                </c:pt>
                <c:pt idx="8">
                  <c:v>September
6.03%</c:v>
                </c:pt>
                <c:pt idx="9">
                  <c:v>October
5.12%</c:v>
                </c:pt>
                <c:pt idx="10">
                  <c:v>November
4.68%</c:v>
                </c:pt>
                <c:pt idx="11">
                  <c:v>December
3.22%</c:v>
                </c:pt>
              </c:strCache>
            </c:strRef>
          </c:cat>
          <c:val>
            <c:numRef>
              <c:f>Sheet1!$D$2:$D$13</c:f>
              <c:numCache>
                <c:formatCode>#,##0</c:formatCode>
                <c:ptCount val="12"/>
                <c:pt idx="0">
                  <c:v>931045</c:v>
                </c:pt>
                <c:pt idx="1">
                  <c:v>868789</c:v>
                </c:pt>
                <c:pt idx="2">
                  <c:v>720454</c:v>
                </c:pt>
                <c:pt idx="3">
                  <c:v>786644</c:v>
                </c:pt>
                <c:pt idx="4">
                  <c:v>798819</c:v>
                </c:pt>
                <c:pt idx="5">
                  <c:v>813365</c:v>
                </c:pt>
                <c:pt idx="6">
                  <c:v>824845</c:v>
                </c:pt>
                <c:pt idx="7">
                  <c:v>847231</c:v>
                </c:pt>
                <c:pt idx="8">
                  <c:v>938771</c:v>
                </c:pt>
                <c:pt idx="9">
                  <c:v>991894</c:v>
                </c:pt>
                <c:pt idx="10">
                  <c:v>1015794</c:v>
                </c:pt>
                <c:pt idx="11">
                  <c:v>1042890</c:v>
                </c:pt>
              </c:numCache>
            </c:numRef>
          </c:val>
          <c:extLst>
            <c:ext xmlns:c16="http://schemas.microsoft.com/office/drawing/2014/chart" uri="{C3380CC4-5D6E-409C-BE32-E72D297353CC}">
              <c16:uniqueId val="{00000007-C158-4EAF-A59C-ED8065C8A282}"/>
            </c:ext>
          </c:extLst>
        </c:ser>
        <c:dLbls>
          <c:showLegendKey val="0"/>
          <c:showVal val="0"/>
          <c:showCatName val="0"/>
          <c:showSerName val="0"/>
          <c:showPercent val="0"/>
          <c:showBubbleSize val="0"/>
        </c:dLbls>
        <c:gapWidth val="166"/>
        <c:axId val="888428287"/>
        <c:axId val="1"/>
      </c:barChart>
      <c:catAx>
        <c:axId val="888428287"/>
        <c:scaling>
          <c:orientation val="minMax"/>
        </c:scaling>
        <c:delete val="0"/>
        <c:axPos val="b"/>
        <c:numFmt formatCode="General" sourceLinked="1"/>
        <c:majorTickMark val="none"/>
        <c:minorTickMark val="none"/>
        <c:tickLblPos val="nextTo"/>
        <c:spPr>
          <a:noFill/>
          <a:ln w="4152" cap="flat" cmpd="sng" algn="ctr">
            <a:solidFill>
              <a:schemeClr val="tx1">
                <a:lumMod val="15000"/>
                <a:lumOff val="85000"/>
              </a:schemeClr>
            </a:solidFill>
            <a:round/>
          </a:ln>
          <a:effectLst/>
        </c:spPr>
        <c:txPr>
          <a:bodyPr rot="0" vert="horz"/>
          <a:lstStyle/>
          <a:p>
            <a:pPr>
              <a:defRPr b="1">
                <a:solidFill>
                  <a:schemeClr val="tx1"/>
                </a:solidFill>
              </a:defRPr>
            </a:pPr>
            <a:endParaRPr lang="en-US"/>
          </a:p>
        </c:txPr>
        <c:crossAx val="1"/>
        <c:crosses val="autoZero"/>
        <c:auto val="1"/>
        <c:lblAlgn val="ctr"/>
        <c:lblOffset val="100"/>
        <c:noMultiLvlLbl val="0"/>
      </c:catAx>
      <c:valAx>
        <c:axId val="1"/>
        <c:scaling>
          <c:orientation val="minMax"/>
        </c:scaling>
        <c:delete val="0"/>
        <c:axPos val="l"/>
        <c:numFmt formatCode="_(* #,##0_);_(* \(#,##0\);_(* &quot;-&quot;??_);_(@_)" sourceLinked="1"/>
        <c:majorTickMark val="none"/>
        <c:minorTickMark val="none"/>
        <c:tickLblPos val="nextTo"/>
        <c:spPr>
          <a:ln w="2881">
            <a:noFill/>
          </a:ln>
        </c:spPr>
        <c:txPr>
          <a:bodyPr rot="0" vert="horz"/>
          <a:lstStyle/>
          <a:p>
            <a:pPr>
              <a:defRPr b="1"/>
            </a:pPr>
            <a:endParaRPr lang="en-US"/>
          </a:p>
        </c:txPr>
        <c:crossAx val="888428287"/>
        <c:crosses val="autoZero"/>
        <c:crossBetween val="between"/>
      </c:valAx>
      <c:spPr>
        <a:noFill/>
        <a:ln w="12177">
          <a:noFill/>
        </a:ln>
      </c:spPr>
    </c:plotArea>
    <c:legend>
      <c:legendPos val="t"/>
      <c:layout>
        <c:manualLayout>
          <c:xMode val="edge"/>
          <c:yMode val="edge"/>
          <c:x val="0.31401732847910141"/>
          <c:y val="0.1057642819452725"/>
          <c:w val="0.37196534304179718"/>
          <c:h val="0.11852158021560198"/>
        </c:manualLayout>
      </c:layout>
      <c:overlay val="0"/>
      <c:txPr>
        <a:bodyPr/>
        <a:lstStyle/>
        <a:p>
          <a:pPr>
            <a:defRPr b="1"/>
          </a:pPr>
          <a:endParaRPr lang="en-US"/>
        </a:p>
      </c:txPr>
    </c:legend>
    <c:plotVisOnly val="1"/>
    <c:dispBlanksAs val="gap"/>
    <c:showDLblsOverMax val="0"/>
  </c:chart>
  <c:spPr>
    <a:noFill/>
    <a:ln>
      <a:noFill/>
    </a:ln>
  </c:spPr>
  <c:txPr>
    <a:bodyPr/>
    <a:lstStyle/>
    <a:p>
      <a:pPr>
        <a:defRPr sz="900" b="0" i="0" u="none" strike="noStrike" baseline="0">
          <a:solidFill>
            <a:srgbClr val="000000"/>
          </a:solidFill>
          <a:latin typeface="Calibri"/>
          <a:ea typeface="Calibri"/>
          <a:cs typeface="Calibri"/>
        </a:defRPr>
      </a:pPr>
      <a:endParaRPr lang="en-US"/>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0.42488</cdr:x>
      <cdr:y>0.87731</cdr:y>
    </cdr:from>
    <cdr:to>
      <cdr:x>0.69417</cdr:x>
      <cdr:y>1</cdr:y>
    </cdr:to>
    <cdr:sp macro="" textlink="">
      <cdr:nvSpPr>
        <cdr:cNvPr id="2" name="Oval 1">
          <a:extLst xmlns:a="http://schemas.openxmlformats.org/drawingml/2006/main">
            <a:ext uri="{FF2B5EF4-FFF2-40B4-BE49-F238E27FC236}">
              <a16:creationId xmlns:a16="http://schemas.microsoft.com/office/drawing/2014/main" id="{6E2FA442-0A49-A0B2-1121-14CD22FAD995}"/>
            </a:ext>
          </a:extLst>
        </cdr:cNvPr>
        <cdr:cNvSpPr/>
      </cdr:nvSpPr>
      <cdr:spPr>
        <a:xfrm xmlns:a="http://schemas.openxmlformats.org/drawingml/2006/main">
          <a:off x="1890414" y="5739637"/>
          <a:ext cx="1198149" cy="802677"/>
        </a:xfrm>
        <a:prstGeom xmlns:a="http://schemas.openxmlformats.org/drawingml/2006/main" prst="ellipse">
          <a:avLst/>
        </a:prstGeom>
        <a:solidFill xmlns:a="http://schemas.openxmlformats.org/drawingml/2006/main">
          <a:srgbClr val="FF0000"/>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dirty="0"/>
        </a:p>
      </cdr:txBody>
    </cdr:sp>
  </cdr:relSizeAnchor>
  <cdr:relSizeAnchor xmlns:cdr="http://schemas.openxmlformats.org/drawingml/2006/chartDrawing">
    <cdr:from>
      <cdr:x>0.22897</cdr:x>
      <cdr:y>0.01569</cdr:y>
    </cdr:from>
    <cdr:to>
      <cdr:x>0.39464</cdr:x>
      <cdr:y>0.09674</cdr:y>
    </cdr:to>
    <cdr:sp macro="" textlink="">
      <cdr:nvSpPr>
        <cdr:cNvPr id="3" name="TextBox 2">
          <a:extLst xmlns:a="http://schemas.openxmlformats.org/drawingml/2006/main">
            <a:ext uri="{FF2B5EF4-FFF2-40B4-BE49-F238E27FC236}">
              <a16:creationId xmlns:a16="http://schemas.microsoft.com/office/drawing/2014/main" id="{9DE671C8-17B6-E087-1C92-B1EBA7A5B824}"/>
            </a:ext>
          </a:extLst>
        </cdr:cNvPr>
        <cdr:cNvSpPr txBox="1"/>
      </cdr:nvSpPr>
      <cdr:spPr>
        <a:xfrm xmlns:a="http://schemas.openxmlformats.org/drawingml/2006/main">
          <a:off x="1018743" y="102637"/>
          <a:ext cx="737114" cy="53025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US" sz="1400" b="1" dirty="0"/>
            <a:t>Goal</a:t>
          </a:r>
        </a:p>
        <a:p xmlns:a="http://schemas.openxmlformats.org/drawingml/2006/main">
          <a:pPr algn="ctr"/>
          <a:r>
            <a:rPr lang="en-US" sz="1400" b="1" dirty="0"/>
            <a:t>1,025,000</a:t>
          </a:r>
        </a:p>
        <a:p xmlns:a="http://schemas.openxmlformats.org/drawingml/2006/main">
          <a:pPr algn="ctr"/>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0.25438</cdr:x>
      <cdr:y>0</cdr:y>
    </cdr:from>
    <cdr:to>
      <cdr:x>0.49581</cdr:x>
      <cdr:y>0.20013</cdr:y>
    </cdr:to>
    <cdr:sp macro="" textlink="">
      <cdr:nvSpPr>
        <cdr:cNvPr id="2" name="TextBox 1">
          <a:extLst xmlns:a="http://schemas.openxmlformats.org/drawingml/2006/main">
            <a:ext uri="{FF2B5EF4-FFF2-40B4-BE49-F238E27FC236}">
              <a16:creationId xmlns:a16="http://schemas.microsoft.com/office/drawing/2014/main" id="{778166B9-E89D-462D-8F69-6DA8536EE684}"/>
            </a:ext>
          </a:extLst>
        </cdr:cNvPr>
        <cdr:cNvSpPr txBox="1"/>
      </cdr:nvSpPr>
      <cdr:spPr>
        <a:xfrm xmlns:a="http://schemas.openxmlformats.org/drawingml/2006/main">
          <a:off x="2951731" y="-840439"/>
          <a:ext cx="2801490" cy="55488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0.19259</cdr:x>
      <cdr:y>0.1218</cdr:y>
    </cdr:from>
    <cdr:to>
      <cdr:x>0.41269</cdr:x>
      <cdr:y>0.2178</cdr:y>
    </cdr:to>
    <cdr:sp macro="" textlink="">
      <cdr:nvSpPr>
        <cdr:cNvPr id="3" name="TextBox 2">
          <a:extLst xmlns:a="http://schemas.openxmlformats.org/drawingml/2006/main">
            <a:ext uri="{FF2B5EF4-FFF2-40B4-BE49-F238E27FC236}">
              <a16:creationId xmlns:a16="http://schemas.microsoft.com/office/drawing/2014/main" id="{721D34CD-50F2-4BB7-B4B3-1A108905ECB6}"/>
            </a:ext>
          </a:extLst>
        </cdr:cNvPr>
        <cdr:cNvSpPr txBox="1"/>
      </cdr:nvSpPr>
      <cdr:spPr>
        <a:xfrm xmlns:a="http://schemas.openxmlformats.org/drawingml/2006/main">
          <a:off x="1600200" y="315246"/>
          <a:ext cx="1828800" cy="24846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BB1283AC-5BD7-4C97-8821-A5961741A52C}" type="datetimeFigureOut">
              <a:rPr lang="en-US" smtClean="0"/>
              <a:t>1/26/2023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BDED4B45-2527-42C5-8035-55389EC5A8E2}" type="slidenum">
              <a:rPr lang="en-US" smtClean="0"/>
              <a:t>‹#›</a:t>
            </a:fld>
            <a:endParaRPr lang="en-US" dirty="0"/>
          </a:p>
        </p:txBody>
      </p:sp>
    </p:spTree>
    <p:extLst>
      <p:ext uri="{BB962C8B-B14F-4D97-AF65-F5344CB8AC3E}">
        <p14:creationId xmlns:p14="http://schemas.microsoft.com/office/powerpoint/2010/main" val="22086626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6438"/>
            <a:ext cx="6302375" cy="35464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14061">
              <a:defRPr/>
            </a:pPr>
            <a:fld id="{44235D39-6AD4-4148-BF71-CD6D4080EAFD}" type="slidenum">
              <a:rPr lang="en-US" sz="1200">
                <a:solidFill>
                  <a:prstClr val="black"/>
                </a:solidFill>
                <a:latin typeface="Calibri" panose="020F0502020204030204"/>
              </a:rPr>
              <a:pPr defTabSz="914061">
                <a:defRPr/>
              </a:pPr>
              <a:t>4</a:t>
            </a:fld>
            <a:endParaRPr lang="en-US" sz="1200">
              <a:solidFill>
                <a:prstClr val="black"/>
              </a:solidFill>
              <a:latin typeface="Calibri" panose="020F0502020204030204"/>
            </a:endParaRPr>
          </a:p>
        </p:txBody>
      </p:sp>
    </p:spTree>
    <p:extLst>
      <p:ext uri="{BB962C8B-B14F-4D97-AF65-F5344CB8AC3E}">
        <p14:creationId xmlns:p14="http://schemas.microsoft.com/office/powerpoint/2010/main" val="1983211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Steven</a:t>
            </a:r>
          </a:p>
        </p:txBody>
      </p:sp>
      <p:sp>
        <p:nvSpPr>
          <p:cNvPr id="4" name="Slide Number Placeholder 3"/>
          <p:cNvSpPr>
            <a:spLocks noGrp="1"/>
          </p:cNvSpPr>
          <p:nvPr>
            <p:ph type="sldNum" sz="quarter" idx="5"/>
          </p:nvPr>
        </p:nvSpPr>
        <p:spPr/>
        <p:txBody>
          <a:bodyPr/>
          <a:lstStyle/>
          <a:p>
            <a:fld id="{BDED4B45-2527-42C5-8035-55389EC5A8E2}" type="slidenum">
              <a:rPr lang="en-US" smtClean="0"/>
              <a:t>7</a:t>
            </a:fld>
            <a:endParaRPr lang="en-US" dirty="0"/>
          </a:p>
        </p:txBody>
      </p:sp>
    </p:spTree>
    <p:extLst>
      <p:ext uri="{BB962C8B-B14F-4D97-AF65-F5344CB8AC3E}">
        <p14:creationId xmlns:p14="http://schemas.microsoft.com/office/powerpoint/2010/main" val="851195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Jeff</a:t>
            </a:r>
          </a:p>
        </p:txBody>
      </p:sp>
      <p:sp>
        <p:nvSpPr>
          <p:cNvPr id="4" name="Slide Number Placeholder 3"/>
          <p:cNvSpPr>
            <a:spLocks noGrp="1"/>
          </p:cNvSpPr>
          <p:nvPr>
            <p:ph type="sldNum" sz="quarter" idx="5"/>
          </p:nvPr>
        </p:nvSpPr>
        <p:spPr/>
        <p:txBody>
          <a:bodyPr/>
          <a:lstStyle/>
          <a:p>
            <a:fld id="{BDED4B45-2527-42C5-8035-55389EC5A8E2}" type="slidenum">
              <a:rPr lang="en-US" smtClean="0"/>
              <a:t>9</a:t>
            </a:fld>
            <a:endParaRPr lang="en-US" dirty="0"/>
          </a:p>
        </p:txBody>
      </p:sp>
    </p:spTree>
    <p:extLst>
      <p:ext uri="{BB962C8B-B14F-4D97-AF65-F5344CB8AC3E}">
        <p14:creationId xmlns:p14="http://schemas.microsoft.com/office/powerpoint/2010/main" val="2301202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Jeff</a:t>
            </a:r>
          </a:p>
        </p:txBody>
      </p:sp>
      <p:sp>
        <p:nvSpPr>
          <p:cNvPr id="4" name="Slide Number Placeholder 3"/>
          <p:cNvSpPr>
            <a:spLocks noGrp="1"/>
          </p:cNvSpPr>
          <p:nvPr>
            <p:ph type="sldNum" sz="quarter" idx="5"/>
          </p:nvPr>
        </p:nvSpPr>
        <p:spPr/>
        <p:txBody>
          <a:bodyPr/>
          <a:lstStyle/>
          <a:p>
            <a:fld id="{BDED4B45-2527-42C5-8035-55389EC5A8E2}" type="slidenum">
              <a:rPr lang="en-US" smtClean="0"/>
              <a:t>10</a:t>
            </a:fld>
            <a:endParaRPr lang="en-US" dirty="0"/>
          </a:p>
        </p:txBody>
      </p:sp>
    </p:spTree>
    <p:extLst>
      <p:ext uri="{BB962C8B-B14F-4D97-AF65-F5344CB8AC3E}">
        <p14:creationId xmlns:p14="http://schemas.microsoft.com/office/powerpoint/2010/main" val="797085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Phillip</a:t>
            </a:r>
          </a:p>
        </p:txBody>
      </p:sp>
      <p:sp>
        <p:nvSpPr>
          <p:cNvPr id="4" name="Slide Number Placeholder 3"/>
          <p:cNvSpPr>
            <a:spLocks noGrp="1"/>
          </p:cNvSpPr>
          <p:nvPr>
            <p:ph type="sldNum" sz="quarter" idx="5"/>
          </p:nvPr>
        </p:nvSpPr>
        <p:spPr/>
        <p:txBody>
          <a:bodyPr/>
          <a:lstStyle/>
          <a:p>
            <a:fld id="{BDED4B45-2527-42C5-8035-55389EC5A8E2}" type="slidenum">
              <a:rPr lang="en-US" smtClean="0"/>
              <a:t>11</a:t>
            </a:fld>
            <a:endParaRPr lang="en-US" dirty="0"/>
          </a:p>
        </p:txBody>
      </p:sp>
    </p:spTree>
    <p:extLst>
      <p:ext uri="{BB962C8B-B14F-4D97-AF65-F5344CB8AC3E}">
        <p14:creationId xmlns:p14="http://schemas.microsoft.com/office/powerpoint/2010/main" val="3943096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Phillip</a:t>
            </a:r>
          </a:p>
        </p:txBody>
      </p:sp>
      <p:sp>
        <p:nvSpPr>
          <p:cNvPr id="4" name="Slide Number Placeholder 3"/>
          <p:cNvSpPr>
            <a:spLocks noGrp="1"/>
          </p:cNvSpPr>
          <p:nvPr>
            <p:ph type="sldNum" sz="quarter" idx="5"/>
          </p:nvPr>
        </p:nvSpPr>
        <p:spPr/>
        <p:txBody>
          <a:bodyPr/>
          <a:lstStyle/>
          <a:p>
            <a:fld id="{BDED4B45-2527-42C5-8035-55389EC5A8E2}" type="slidenum">
              <a:rPr lang="en-US" smtClean="0"/>
              <a:t>12</a:t>
            </a:fld>
            <a:endParaRPr lang="en-US" dirty="0"/>
          </a:p>
        </p:txBody>
      </p:sp>
    </p:spTree>
    <p:extLst>
      <p:ext uri="{BB962C8B-B14F-4D97-AF65-F5344CB8AC3E}">
        <p14:creationId xmlns:p14="http://schemas.microsoft.com/office/powerpoint/2010/main" val="3028511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Phillip</a:t>
            </a:r>
          </a:p>
        </p:txBody>
      </p:sp>
      <p:sp>
        <p:nvSpPr>
          <p:cNvPr id="4" name="Slide Number Placeholder 3"/>
          <p:cNvSpPr>
            <a:spLocks noGrp="1"/>
          </p:cNvSpPr>
          <p:nvPr>
            <p:ph type="sldNum" sz="quarter" idx="5"/>
          </p:nvPr>
        </p:nvSpPr>
        <p:spPr/>
        <p:txBody>
          <a:bodyPr/>
          <a:lstStyle/>
          <a:p>
            <a:fld id="{BDED4B45-2527-42C5-8035-55389EC5A8E2}" type="slidenum">
              <a:rPr lang="en-US" smtClean="0"/>
              <a:t>13</a:t>
            </a:fld>
            <a:endParaRPr lang="en-US" dirty="0"/>
          </a:p>
        </p:txBody>
      </p:sp>
    </p:spTree>
    <p:extLst>
      <p:ext uri="{BB962C8B-B14F-4D97-AF65-F5344CB8AC3E}">
        <p14:creationId xmlns:p14="http://schemas.microsoft.com/office/powerpoint/2010/main" val="533381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Wendy</a:t>
            </a:r>
          </a:p>
        </p:txBody>
      </p:sp>
      <p:sp>
        <p:nvSpPr>
          <p:cNvPr id="4" name="Slide Number Placeholder 3"/>
          <p:cNvSpPr>
            <a:spLocks noGrp="1"/>
          </p:cNvSpPr>
          <p:nvPr>
            <p:ph type="sldNum" sz="quarter" idx="5"/>
          </p:nvPr>
        </p:nvSpPr>
        <p:spPr/>
        <p:txBody>
          <a:bodyPr/>
          <a:lstStyle/>
          <a:p>
            <a:fld id="{BDED4B45-2527-42C5-8035-55389EC5A8E2}" type="slidenum">
              <a:rPr lang="en-US" smtClean="0"/>
              <a:t>14</a:t>
            </a:fld>
            <a:endParaRPr lang="en-US" dirty="0"/>
          </a:p>
        </p:txBody>
      </p:sp>
    </p:spTree>
    <p:extLst>
      <p:ext uri="{BB962C8B-B14F-4D97-AF65-F5344CB8AC3E}">
        <p14:creationId xmlns:p14="http://schemas.microsoft.com/office/powerpoint/2010/main" val="3041866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Wendy</a:t>
            </a:r>
          </a:p>
        </p:txBody>
      </p:sp>
      <p:sp>
        <p:nvSpPr>
          <p:cNvPr id="4" name="Slide Number Placeholder 3"/>
          <p:cNvSpPr>
            <a:spLocks noGrp="1"/>
          </p:cNvSpPr>
          <p:nvPr>
            <p:ph type="sldNum" sz="quarter" idx="5"/>
          </p:nvPr>
        </p:nvSpPr>
        <p:spPr/>
        <p:txBody>
          <a:bodyPr/>
          <a:lstStyle/>
          <a:p>
            <a:fld id="{BDED4B45-2527-42C5-8035-55389EC5A8E2}" type="slidenum">
              <a:rPr lang="en-US" smtClean="0"/>
              <a:t>15</a:t>
            </a:fld>
            <a:endParaRPr lang="en-US" dirty="0"/>
          </a:p>
        </p:txBody>
      </p:sp>
    </p:spTree>
    <p:extLst>
      <p:ext uri="{BB962C8B-B14F-4D97-AF65-F5344CB8AC3E}">
        <p14:creationId xmlns:p14="http://schemas.microsoft.com/office/powerpoint/2010/main" val="3447958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1607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37185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440927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8365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877546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4183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6"/>
            <a:ext cx="5386917"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6"/>
            <a:ext cx="5389033"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0369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08948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0036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533400"/>
            <a:ext cx="4011084" cy="901700"/>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4766733" y="533400"/>
            <a:ext cx="6815667" cy="533400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435101"/>
            <a:ext cx="4011084" cy="44323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54614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5762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93040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2915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533401"/>
            <a:ext cx="2743200" cy="533400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09600" y="533401"/>
            <a:ext cx="8026400" cy="5334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09261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533400"/>
            <a:ext cx="10972800" cy="8842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609600" y="1600201"/>
            <a:ext cx="10972800" cy="426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0"/>
            <a:ext cx="12192000" cy="228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p>
        </p:txBody>
      </p:sp>
      <p:sp>
        <p:nvSpPr>
          <p:cNvPr id="8" name="Freeform 7"/>
          <p:cNvSpPr/>
          <p:nvPr userDrawn="1"/>
        </p:nvSpPr>
        <p:spPr>
          <a:xfrm>
            <a:off x="0" y="6629400"/>
            <a:ext cx="12192000" cy="228600"/>
          </a:xfrm>
          <a:custGeom>
            <a:avLst/>
            <a:gdLst>
              <a:gd name="connsiteX0" fmla="*/ 0 w 9144000"/>
              <a:gd name="connsiteY0" fmla="*/ 0 h 990600"/>
              <a:gd name="connsiteX1" fmla="*/ 9144000 w 9144000"/>
              <a:gd name="connsiteY1" fmla="*/ 0 h 990600"/>
              <a:gd name="connsiteX2" fmla="*/ 9144000 w 9144000"/>
              <a:gd name="connsiteY2" fmla="*/ 990600 h 990600"/>
              <a:gd name="connsiteX3" fmla="*/ 0 w 9144000"/>
              <a:gd name="connsiteY3" fmla="*/ 990600 h 990600"/>
              <a:gd name="connsiteX4" fmla="*/ 0 w 9144000"/>
              <a:gd name="connsiteY4" fmla="*/ 0 h 990600"/>
              <a:gd name="connsiteX0" fmla="*/ 0 w 9144000"/>
              <a:gd name="connsiteY0" fmla="*/ 0 h 990600"/>
              <a:gd name="connsiteX1" fmla="*/ 4607626 w 9144000"/>
              <a:gd name="connsiteY1" fmla="*/ 215735 h 990600"/>
              <a:gd name="connsiteX2" fmla="*/ 9144000 w 9144000"/>
              <a:gd name="connsiteY2" fmla="*/ 0 h 990600"/>
              <a:gd name="connsiteX3" fmla="*/ 9144000 w 9144000"/>
              <a:gd name="connsiteY3" fmla="*/ 990600 h 990600"/>
              <a:gd name="connsiteX4" fmla="*/ 0 w 9144000"/>
              <a:gd name="connsiteY4" fmla="*/ 990600 h 990600"/>
              <a:gd name="connsiteX5" fmla="*/ 0 w 9144000"/>
              <a:gd name="connsiteY5" fmla="*/ 0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990600">
                <a:moveTo>
                  <a:pt x="0" y="0"/>
                </a:moveTo>
                <a:lnTo>
                  <a:pt x="4607626" y="215735"/>
                </a:lnTo>
                <a:lnTo>
                  <a:pt x="9144000" y="0"/>
                </a:lnTo>
                <a:lnTo>
                  <a:pt x="9144000" y="990600"/>
                </a:lnTo>
                <a:lnTo>
                  <a:pt x="0" y="990600"/>
                </a:lnTo>
                <a:lnTo>
                  <a:pt x="0" y="0"/>
                </a:lnTo>
                <a:close/>
              </a:path>
            </a:pathLst>
          </a:custGeom>
          <a:solidFill>
            <a:srgbClr val="003F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pic>
        <p:nvPicPr>
          <p:cNvPr id="9" name="Picture 8" descr="NewGraphicStandard.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04800" y="6096001"/>
            <a:ext cx="2383971" cy="4036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9"/>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bwMode="auto">
          <a:xfrm>
            <a:off x="9982200" y="6190920"/>
            <a:ext cx="1822450"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51153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84A6F-BBE3-482B-BC4E-E99A81A559B7}"/>
              </a:ext>
            </a:extLst>
          </p:cNvPr>
          <p:cNvSpPr>
            <a:spLocks noGrp="1"/>
          </p:cNvSpPr>
          <p:nvPr>
            <p:ph type="title"/>
          </p:nvPr>
        </p:nvSpPr>
        <p:spPr>
          <a:xfrm>
            <a:off x="609601" y="533400"/>
            <a:ext cx="4011084" cy="901700"/>
          </a:xfrm>
        </p:spPr>
        <p:txBody>
          <a:bodyPr wrap="square" anchor="b">
            <a:normAutofit/>
          </a:bodyPr>
          <a:lstStyle/>
          <a:p>
            <a:pPr>
              <a:lnSpc>
                <a:spcPct val="90000"/>
              </a:lnSpc>
            </a:pPr>
            <a:r>
              <a:rPr lang="en-US" sz="1900" b="1"/>
              <a:t>Natchez Trace Council, BSA</a:t>
            </a:r>
            <a:br>
              <a:rPr lang="en-US" sz="1900" b="1"/>
            </a:br>
            <a:r>
              <a:rPr lang="en-US" sz="1900" b="1"/>
              <a:t>United Methodist Church Update</a:t>
            </a:r>
            <a:br>
              <a:rPr lang="en-US" sz="1900" b="1"/>
            </a:br>
            <a:r>
              <a:rPr lang="en-US" sz="1900" b="1"/>
              <a:t>January 26 &amp; 31, 2023</a:t>
            </a:r>
          </a:p>
        </p:txBody>
      </p:sp>
      <p:pic>
        <p:nvPicPr>
          <p:cNvPr id="7" name="Picture 6" descr="Logo, company name&#10;&#10;Description automatically generated">
            <a:extLst>
              <a:ext uri="{FF2B5EF4-FFF2-40B4-BE49-F238E27FC236}">
                <a16:creationId xmlns:a16="http://schemas.microsoft.com/office/drawing/2014/main" id="{12CD9AB5-674D-4895-8566-951B589F71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0942" y="533400"/>
            <a:ext cx="4667248" cy="5334001"/>
          </a:xfrm>
          <a:prstGeom prst="rect">
            <a:avLst/>
          </a:prstGeom>
          <a:noFill/>
        </p:spPr>
      </p:pic>
      <p:sp>
        <p:nvSpPr>
          <p:cNvPr id="12" name="Text Placeholder 3">
            <a:extLst>
              <a:ext uri="{FF2B5EF4-FFF2-40B4-BE49-F238E27FC236}">
                <a16:creationId xmlns:a16="http://schemas.microsoft.com/office/drawing/2014/main" id="{4C05A857-C156-0967-C856-970818CD1748}"/>
              </a:ext>
            </a:extLst>
          </p:cNvPr>
          <p:cNvSpPr>
            <a:spLocks noGrp="1"/>
          </p:cNvSpPr>
          <p:nvPr>
            <p:ph type="body" sz="half" idx="2"/>
          </p:nvPr>
        </p:nvSpPr>
        <p:spPr>
          <a:xfrm>
            <a:off x="609601" y="1435101"/>
            <a:ext cx="4011084" cy="4432300"/>
          </a:xfrm>
        </p:spPr>
        <p:txBody>
          <a:bodyPr/>
          <a:lstStyle/>
          <a:p>
            <a:endParaRPr lang="en-US"/>
          </a:p>
        </p:txBody>
      </p:sp>
    </p:spTree>
    <p:extLst>
      <p:ext uri="{BB962C8B-B14F-4D97-AF65-F5344CB8AC3E}">
        <p14:creationId xmlns:p14="http://schemas.microsoft.com/office/powerpoint/2010/main" val="396976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DEBA5-E6DE-9A69-5320-D684D9D68CE7}"/>
              </a:ext>
            </a:extLst>
          </p:cNvPr>
          <p:cNvSpPr>
            <a:spLocks noGrp="1"/>
          </p:cNvSpPr>
          <p:nvPr>
            <p:ph type="title"/>
          </p:nvPr>
        </p:nvSpPr>
        <p:spPr/>
        <p:txBody>
          <a:bodyPr/>
          <a:lstStyle/>
          <a:p>
            <a:pPr algn="l"/>
            <a:r>
              <a:rPr lang="en-US" dirty="0"/>
              <a:t>Call Agenda</a:t>
            </a:r>
          </a:p>
        </p:txBody>
      </p:sp>
      <p:sp>
        <p:nvSpPr>
          <p:cNvPr id="3" name="Content Placeholder 2">
            <a:extLst>
              <a:ext uri="{FF2B5EF4-FFF2-40B4-BE49-F238E27FC236}">
                <a16:creationId xmlns:a16="http://schemas.microsoft.com/office/drawing/2014/main" id="{940E7DE0-EE60-18D8-DF85-9A6561573E37}"/>
              </a:ext>
            </a:extLst>
          </p:cNvPr>
          <p:cNvSpPr>
            <a:spLocks noGrp="1"/>
          </p:cNvSpPr>
          <p:nvPr>
            <p:ph idx="1"/>
          </p:nvPr>
        </p:nvSpPr>
        <p:spPr>
          <a:xfrm>
            <a:off x="609600" y="1951182"/>
            <a:ext cx="4245864" cy="2547666"/>
          </a:xfrm>
        </p:spPr>
        <p:txBody>
          <a:bodyPr/>
          <a:lstStyle/>
          <a:p>
            <a:pPr marL="0" marR="0" lvl="0" indent="0">
              <a:lnSpc>
                <a:spcPct val="107000"/>
              </a:lnSpc>
              <a:spcBef>
                <a:spcPts val="0"/>
              </a:spcBef>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Welcome	- BSA Update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United Methodist Church &amp; the BSA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Unit Options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Insurance</a:t>
            </a:r>
          </a:p>
          <a:p>
            <a:pPr marL="0" indent="0">
              <a:lnSpc>
                <a:spcPct val="107000"/>
              </a:lnSpc>
              <a:spcBef>
                <a:spcPts val="0"/>
              </a:spcBef>
              <a:spcAft>
                <a:spcPts val="800"/>
              </a:spcAft>
              <a:buNone/>
            </a:pPr>
            <a:r>
              <a:rPr lang="en-US" sz="1800" b="1" dirty="0">
                <a:latin typeface="Calibri" panose="020F0502020204030204" pitchFamily="34" charset="0"/>
                <a:cs typeface="Times New Roman" panose="02020603050405020304" pitchFamily="18" charset="0"/>
              </a:rPr>
              <a:t>Traditional Charter Agreement</a:t>
            </a:r>
          </a:p>
          <a:p>
            <a:pPr marL="0" marR="0" lvl="0" indent="0">
              <a:lnSpc>
                <a:spcPct val="107000"/>
              </a:lnSpc>
              <a:spcBef>
                <a:spcPts val="0"/>
              </a:spcBef>
              <a:spcAft>
                <a:spcPts val="800"/>
              </a:spcAft>
              <a:buNone/>
            </a:pPr>
            <a:r>
              <a:rPr lang="en-US" sz="1800" b="1" dirty="0">
                <a:effectLst/>
                <a:latin typeface="Calibri" panose="020F0502020204030204" pitchFamily="34" charset="0"/>
                <a:ea typeface="Calibri" panose="020F0502020204030204" pitchFamily="34" charset="0"/>
                <a:cs typeface="Times New Roman" panose="02020603050405020304" pitchFamily="18" charset="0"/>
              </a:rPr>
              <a:t>Q &amp; A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4" name="TextBox 3">
            <a:extLst>
              <a:ext uri="{FF2B5EF4-FFF2-40B4-BE49-F238E27FC236}">
                <a16:creationId xmlns:a16="http://schemas.microsoft.com/office/drawing/2014/main" id="{D264332D-8643-828F-33B0-4F717671D58D}"/>
              </a:ext>
            </a:extLst>
          </p:cNvPr>
          <p:cNvSpPr txBox="1"/>
          <p:nvPr/>
        </p:nvSpPr>
        <p:spPr>
          <a:xfrm>
            <a:off x="609600" y="4956048"/>
            <a:ext cx="7223760" cy="369332"/>
          </a:xfrm>
          <a:prstGeom prst="rect">
            <a:avLst/>
          </a:prstGeom>
          <a:noFill/>
        </p:spPr>
        <p:txBody>
          <a:bodyPr wrap="square" rtlCol="0">
            <a:spAutoFit/>
          </a:bodyPr>
          <a:lstStyle/>
          <a:p>
            <a:r>
              <a:rPr lang="en-US" dirty="0">
                <a:solidFill>
                  <a:schemeClr val="tx2">
                    <a:lumMod val="60000"/>
                    <a:lumOff val="40000"/>
                  </a:schemeClr>
                </a:solidFill>
              </a:rPr>
              <a:t>See additional information at www.NatchezTraceCouncil.org/UMC</a:t>
            </a:r>
          </a:p>
        </p:txBody>
      </p:sp>
      <p:pic>
        <p:nvPicPr>
          <p:cNvPr id="6" name="Picture 5" descr="A person wearing glasses and a suit&#10;&#10;Description automatically generated with low confidence">
            <a:extLst>
              <a:ext uri="{FF2B5EF4-FFF2-40B4-BE49-F238E27FC236}">
                <a16:creationId xmlns:a16="http://schemas.microsoft.com/office/drawing/2014/main" id="{07DB1BBE-89E5-D4AE-DCE8-55403AAADF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0520" y="859536"/>
            <a:ext cx="2050542" cy="2734056"/>
          </a:xfrm>
          <a:prstGeom prst="rect">
            <a:avLst/>
          </a:prstGeom>
        </p:spPr>
      </p:pic>
      <p:sp>
        <p:nvSpPr>
          <p:cNvPr id="7" name="TextBox 6">
            <a:extLst>
              <a:ext uri="{FF2B5EF4-FFF2-40B4-BE49-F238E27FC236}">
                <a16:creationId xmlns:a16="http://schemas.microsoft.com/office/drawing/2014/main" id="{C952F287-C88C-A1B5-EDD5-05C0D8415766}"/>
              </a:ext>
            </a:extLst>
          </p:cNvPr>
          <p:cNvSpPr txBox="1"/>
          <p:nvPr/>
        </p:nvSpPr>
        <p:spPr>
          <a:xfrm>
            <a:off x="7970520" y="3596562"/>
            <a:ext cx="2050542" cy="646331"/>
          </a:xfrm>
          <a:prstGeom prst="rect">
            <a:avLst/>
          </a:prstGeom>
          <a:noFill/>
        </p:spPr>
        <p:txBody>
          <a:bodyPr wrap="square" rtlCol="0">
            <a:spAutoFit/>
          </a:bodyPr>
          <a:lstStyle/>
          <a:p>
            <a:pPr algn="ctr"/>
            <a:r>
              <a:rPr lang="en-US" dirty="0"/>
              <a:t>Owen McCulloch</a:t>
            </a:r>
          </a:p>
          <a:p>
            <a:pPr algn="ctr"/>
            <a:r>
              <a:rPr lang="en-US" dirty="0"/>
              <a:t>Scout Executive</a:t>
            </a:r>
          </a:p>
        </p:txBody>
      </p:sp>
    </p:spTree>
    <p:extLst>
      <p:ext uri="{BB962C8B-B14F-4D97-AF65-F5344CB8AC3E}">
        <p14:creationId xmlns:p14="http://schemas.microsoft.com/office/powerpoint/2010/main" val="2530876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1EBD00-8571-9BD9-2CAC-0137D01140E2}"/>
              </a:ext>
            </a:extLst>
          </p:cNvPr>
          <p:cNvSpPr>
            <a:spLocks noGrp="1"/>
          </p:cNvSpPr>
          <p:nvPr>
            <p:ph type="title"/>
          </p:nvPr>
        </p:nvSpPr>
        <p:spPr>
          <a:xfrm>
            <a:off x="261256" y="3324347"/>
            <a:ext cx="7220198" cy="2375066"/>
          </a:xfrm>
        </p:spPr>
        <p:txBody>
          <a:bodyPr wrap="square" anchor="b">
            <a:noAutofit/>
          </a:bodyPr>
          <a:lstStyle/>
          <a:p>
            <a:pPr algn="ctr">
              <a:lnSpc>
                <a:spcPct val="90000"/>
              </a:lnSpc>
            </a:pPr>
            <a:r>
              <a:rPr lang="en-US" sz="4400" b="1" dirty="0">
                <a:solidFill>
                  <a:srgbClr val="002060"/>
                </a:solidFill>
              </a:rPr>
              <a:t>Boy Scouts of America </a:t>
            </a:r>
            <a:br>
              <a:rPr lang="en-US" sz="4400" b="1" dirty="0">
                <a:solidFill>
                  <a:srgbClr val="002060"/>
                </a:solidFill>
              </a:rPr>
            </a:br>
            <a:r>
              <a:rPr lang="en-US" sz="4400" b="1" dirty="0">
                <a:solidFill>
                  <a:srgbClr val="002060"/>
                </a:solidFill>
              </a:rPr>
              <a:t>2022 Year-End Goal</a:t>
            </a:r>
            <a:br>
              <a:rPr lang="en-US" sz="4400" b="1" dirty="0">
                <a:solidFill>
                  <a:srgbClr val="002060"/>
                </a:solidFill>
              </a:rPr>
            </a:br>
            <a:r>
              <a:rPr lang="en-US" sz="8000" b="1" dirty="0">
                <a:solidFill>
                  <a:srgbClr val="FF0000"/>
                </a:solidFill>
                <a:effectLst>
                  <a:outerShdw blurRad="38100" dist="38100" dir="2700000" algn="tl">
                    <a:srgbClr val="000000">
                      <a:alpha val="43137"/>
                    </a:srgbClr>
                  </a:outerShdw>
                </a:effectLst>
              </a:rPr>
              <a:t>1,025,000</a:t>
            </a:r>
            <a:endParaRPr lang="en-US" sz="6600" b="1" dirty="0">
              <a:solidFill>
                <a:srgbClr val="FF0000"/>
              </a:solidFill>
              <a:effectLst>
                <a:outerShdw blurRad="38100" dist="38100" dir="2700000" algn="tl">
                  <a:srgbClr val="000000">
                    <a:alpha val="43137"/>
                  </a:srgbClr>
                </a:outerShdw>
              </a:effectLst>
            </a:endParaRPr>
          </a:p>
        </p:txBody>
      </p:sp>
      <p:pic>
        <p:nvPicPr>
          <p:cNvPr id="27" name="Picture 26" descr="Logo, company name&#10;&#10;Description automatically generated">
            <a:extLst>
              <a:ext uri="{FF2B5EF4-FFF2-40B4-BE49-F238E27FC236}">
                <a16:creationId xmlns:a16="http://schemas.microsoft.com/office/drawing/2014/main" id="{C2FD1F86-672E-72BA-E24F-6E31287369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9052" y="1158587"/>
            <a:ext cx="1304606" cy="1489610"/>
          </a:xfrm>
          <a:prstGeom prst="rect">
            <a:avLst/>
          </a:prstGeom>
        </p:spPr>
      </p:pic>
      <p:graphicFrame>
        <p:nvGraphicFramePr>
          <p:cNvPr id="6" name="Chart 5">
            <a:extLst>
              <a:ext uri="{FF2B5EF4-FFF2-40B4-BE49-F238E27FC236}">
                <a16:creationId xmlns:a16="http://schemas.microsoft.com/office/drawing/2014/main" id="{8C975C1F-67BD-50B1-39D1-847F14A40DCC}"/>
              </a:ext>
            </a:extLst>
          </p:cNvPr>
          <p:cNvGraphicFramePr>
            <a:graphicFrameLocks/>
          </p:cNvGraphicFramePr>
          <p:nvPr/>
        </p:nvGraphicFramePr>
        <p:xfrm>
          <a:off x="7481454" y="157843"/>
          <a:ext cx="4449290" cy="6542314"/>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A9B75C02-62CC-7281-8AAB-70230F534497}"/>
              </a:ext>
            </a:extLst>
          </p:cNvPr>
          <p:cNvSpPr txBox="1"/>
          <p:nvPr/>
        </p:nvSpPr>
        <p:spPr>
          <a:xfrm>
            <a:off x="110168" y="6566053"/>
            <a:ext cx="310888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prstClr val="black"/>
                </a:solidFill>
                <a:latin typeface="Calibri" panose="020F0502020204030204"/>
              </a:rPr>
              <a:t>December 2022 Year-End Final Numbers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05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picture containing logo&#10;&#10;Description automatically generated">
            <a:extLst>
              <a:ext uri="{FF2B5EF4-FFF2-40B4-BE49-F238E27FC236}">
                <a16:creationId xmlns:a16="http://schemas.microsoft.com/office/drawing/2014/main" id="{BAEA39ED-A8E9-4BF9-83F2-8EE1CE30AA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1898" y="6296431"/>
            <a:ext cx="1933171" cy="311761"/>
          </a:xfrm>
          <a:prstGeom prst="rect">
            <a:avLst/>
          </a:prstGeom>
        </p:spPr>
      </p:pic>
      <p:graphicFrame>
        <p:nvGraphicFramePr>
          <p:cNvPr id="11" name="Chart 10">
            <a:extLst>
              <a:ext uri="{FF2B5EF4-FFF2-40B4-BE49-F238E27FC236}">
                <a16:creationId xmlns:a16="http://schemas.microsoft.com/office/drawing/2014/main" id="{29928732-0F6E-48DD-8A5D-84868A9D1F52}"/>
              </a:ext>
            </a:extLst>
          </p:cNvPr>
          <p:cNvGraphicFramePr/>
          <p:nvPr/>
        </p:nvGraphicFramePr>
        <p:xfrm>
          <a:off x="64009" y="1365972"/>
          <a:ext cx="3378987" cy="475133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a:extLst>
              <a:ext uri="{FF2B5EF4-FFF2-40B4-BE49-F238E27FC236}">
                <a16:creationId xmlns:a16="http://schemas.microsoft.com/office/drawing/2014/main" id="{18761155-C07F-4635-898F-48F6330721E5}"/>
              </a:ext>
            </a:extLst>
          </p:cNvPr>
          <p:cNvGraphicFramePr/>
          <p:nvPr/>
        </p:nvGraphicFramePr>
        <p:xfrm>
          <a:off x="3442998" y="1365971"/>
          <a:ext cx="2817844" cy="475133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6" name="Chart 15">
            <a:extLst>
              <a:ext uri="{FF2B5EF4-FFF2-40B4-BE49-F238E27FC236}">
                <a16:creationId xmlns:a16="http://schemas.microsoft.com/office/drawing/2014/main" id="{D42CC258-CF62-4955-A0F9-F238C8F6D6E4}"/>
              </a:ext>
            </a:extLst>
          </p:cNvPr>
          <p:cNvGraphicFramePr/>
          <p:nvPr/>
        </p:nvGraphicFramePr>
        <p:xfrm>
          <a:off x="6260842" y="1365970"/>
          <a:ext cx="5777037" cy="4751335"/>
        </p:xfrm>
        <a:graphic>
          <a:graphicData uri="http://schemas.openxmlformats.org/drawingml/2006/chart">
            <c:chart xmlns:c="http://schemas.openxmlformats.org/drawingml/2006/chart" xmlns:r="http://schemas.openxmlformats.org/officeDocument/2006/relationships" r:id="rId6"/>
          </a:graphicData>
        </a:graphic>
      </p:graphicFrame>
      <p:sp>
        <p:nvSpPr>
          <p:cNvPr id="20" name="Title 1">
            <a:extLst>
              <a:ext uri="{FF2B5EF4-FFF2-40B4-BE49-F238E27FC236}">
                <a16:creationId xmlns:a16="http://schemas.microsoft.com/office/drawing/2014/main" id="{360C8DD7-6847-410F-B875-F3A60CFE66B5}"/>
              </a:ext>
            </a:extLst>
          </p:cNvPr>
          <p:cNvSpPr txBox="1">
            <a:spLocks/>
          </p:cNvSpPr>
          <p:nvPr/>
        </p:nvSpPr>
        <p:spPr>
          <a:xfrm>
            <a:off x="4516016" y="571565"/>
            <a:ext cx="3021843" cy="358906"/>
          </a:xfrm>
          <a:prstGeom prst="rect">
            <a:avLst/>
          </a:prstGeom>
        </p:spPr>
        <p:txBody>
          <a:bodyPr vert="horz" lIns="91440" tIns="45720" rIns="91440" bIns="45720" rtlCol="0" anchor="b">
            <a:normAutofit fontScale="92500" lnSpcReduction="2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altLang="en-US" sz="2400" b="1" i="0" u="none" strike="noStrike" kern="1200" cap="none" spc="0" normalizeH="0" baseline="0" noProof="0" dirty="0">
                <a:ln>
                  <a:noFill/>
                </a:ln>
                <a:solidFill>
                  <a:prstClr val="black"/>
                </a:solidFill>
                <a:effectLst/>
                <a:uLnTx/>
                <a:uFillTx/>
                <a:latin typeface="Calibri" panose="020F0502020204030204" pitchFamily="34" charset="0"/>
                <a:ea typeface="ヒラギノ角ゴ Pro W3" panose="020B0300000000000000" pitchFamily="34" charset="-128"/>
                <a:cs typeface="Calibri" panose="020F0502020204030204" pitchFamily="34" charset="0"/>
              </a:rPr>
              <a:t>2022 Total New Youth</a:t>
            </a:r>
          </a:p>
        </p:txBody>
      </p:sp>
      <p:sp>
        <p:nvSpPr>
          <p:cNvPr id="21" name="Rectangle 20">
            <a:extLst>
              <a:ext uri="{FF2B5EF4-FFF2-40B4-BE49-F238E27FC236}">
                <a16:creationId xmlns:a16="http://schemas.microsoft.com/office/drawing/2014/main" id="{393044A3-9DAD-181D-3B04-6779FE45E6C8}"/>
              </a:ext>
            </a:extLst>
          </p:cNvPr>
          <p:cNvSpPr/>
          <p:nvPr/>
        </p:nvSpPr>
        <p:spPr>
          <a:xfrm>
            <a:off x="0" y="0"/>
            <a:ext cx="12192000" cy="228600"/>
          </a:xfrm>
          <a:prstGeom prst="rect">
            <a:avLst/>
          </a:prstGeom>
          <a:solidFill>
            <a:srgbClr val="CE1126"/>
          </a:solidFill>
          <a:ln>
            <a:solidFill>
              <a:srgbClr val="CE11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AD68C6B4-E9AA-E6CB-5FA7-841A833943C0}"/>
              </a:ext>
            </a:extLst>
          </p:cNvPr>
          <p:cNvSpPr/>
          <p:nvPr/>
        </p:nvSpPr>
        <p:spPr>
          <a:xfrm>
            <a:off x="0" y="6629400"/>
            <a:ext cx="12192000" cy="228600"/>
          </a:xfrm>
          <a:prstGeom prst="rect">
            <a:avLst/>
          </a:prstGeom>
          <a:solidFill>
            <a:srgbClr val="003F8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F261806A-ACC9-65A7-FAE1-0784FFF89968}"/>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AC311EB-D9F0-41F1-9EAC-6EA3DC7E7F0A}" type="slidenum">
              <a:rPr lang="en-US" smtClean="0"/>
              <a:pPr/>
              <a:t>4</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D8744F38-DE40-B19D-59DA-54A0355B8F5A}"/>
              </a:ext>
            </a:extLst>
          </p:cNvPr>
          <p:cNvSpPr txBox="1"/>
          <p:nvPr/>
        </p:nvSpPr>
        <p:spPr>
          <a:xfrm>
            <a:off x="419878" y="381787"/>
            <a:ext cx="2071396" cy="830997"/>
          </a:xfrm>
          <a:prstGeom prst="rect">
            <a:avLst/>
          </a:prstGeom>
          <a:noFill/>
          <a:ln w="57150">
            <a:solidFill>
              <a:schemeClr val="accent5">
                <a:lumMod val="75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prstClr val="black"/>
                </a:solidFill>
                <a:latin typeface="Calibri" panose="020F0502020204030204"/>
              </a:rPr>
              <a:t>246,673 </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NEW YOUTH OR </a:t>
            </a:r>
            <a:r>
              <a:rPr lang="en-US" sz="1200" b="1" dirty="0">
                <a:solidFill>
                  <a:prstClr val="black"/>
                </a:solidFill>
                <a:latin typeface="Calibri" panose="020F0502020204030204"/>
              </a:rPr>
              <a:t>89.70</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  OF THE 275,000 FALL NEW YOUTH GOAL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(AUG –DEC)</a:t>
            </a:r>
          </a:p>
        </p:txBody>
      </p:sp>
      <p:sp>
        <p:nvSpPr>
          <p:cNvPr id="5" name="TextBox 4">
            <a:extLst>
              <a:ext uri="{FF2B5EF4-FFF2-40B4-BE49-F238E27FC236}">
                <a16:creationId xmlns:a16="http://schemas.microsoft.com/office/drawing/2014/main" id="{9A906C6A-AF09-B7F9-59C6-5734873D91C9}"/>
              </a:ext>
            </a:extLst>
          </p:cNvPr>
          <p:cNvSpPr txBox="1"/>
          <p:nvPr/>
        </p:nvSpPr>
        <p:spPr>
          <a:xfrm>
            <a:off x="3697014" y="6651167"/>
            <a:ext cx="584900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white"/>
                </a:solidFill>
                <a:effectLst/>
                <a:uLnTx/>
                <a:uFillTx/>
                <a:latin typeface="Calibri"/>
                <a:ea typeface="+mn-ea"/>
                <a:cs typeface="+mn-cs"/>
              </a:rPr>
              <a:t>Council Operations – December 2022  processed on 1-1-2023, 7:34AM, </a:t>
            </a:r>
            <a:r>
              <a:rPr kumimoji="0" lang="en-US" sz="900" b="0" i="1" u="none" strike="noStrike" kern="1200" cap="none" spc="0" normalizeH="0" baseline="0" noProof="0" dirty="0" err="1">
                <a:ln>
                  <a:noFill/>
                </a:ln>
                <a:solidFill>
                  <a:prstClr val="white"/>
                </a:solidFill>
                <a:effectLst/>
                <a:uLnTx/>
                <a:uFillTx/>
                <a:latin typeface="Calibri"/>
                <a:ea typeface="+mn-ea"/>
                <a:cs typeface="+mn-cs"/>
              </a:rPr>
              <a:t>my.Scouting</a:t>
            </a:r>
            <a:r>
              <a:rPr kumimoji="0" lang="en-US" sz="900" b="0" i="1" u="none" strike="noStrike" kern="1200" cap="none" spc="0" normalizeH="0" baseline="0" noProof="0" dirty="0">
                <a:ln>
                  <a:noFill/>
                </a:ln>
                <a:solidFill>
                  <a:prstClr val="white"/>
                </a:solidFill>
                <a:effectLst/>
                <a:uLnTx/>
                <a:uFillTx/>
                <a:latin typeface="Calibri"/>
                <a:ea typeface="+mn-ea"/>
                <a:cs typeface="+mn-cs"/>
              </a:rPr>
              <a:t> –Council Membership Tools</a:t>
            </a:r>
          </a:p>
        </p:txBody>
      </p:sp>
    </p:spTree>
    <p:extLst>
      <p:ext uri="{BB962C8B-B14F-4D97-AF65-F5344CB8AC3E}">
        <p14:creationId xmlns:p14="http://schemas.microsoft.com/office/powerpoint/2010/main" val="1917640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2B3C3AEB-FAC2-BE4A-A7E3-86075275D665}"/>
              </a:ext>
            </a:extLst>
          </p:cNvPr>
          <p:cNvSpPr>
            <a:spLocks noGrp="1"/>
          </p:cNvSpPr>
          <p:nvPr>
            <p:ph type="title"/>
          </p:nvPr>
        </p:nvSpPr>
        <p:spPr>
          <a:xfrm>
            <a:off x="1744668" y="209555"/>
            <a:ext cx="8713787" cy="499991"/>
          </a:xfrm>
        </p:spPr>
        <p:txBody>
          <a:bodyPr>
            <a:normAutofit/>
          </a:bodyPr>
          <a:lstStyle/>
          <a:p>
            <a:pPr algn="ctr"/>
            <a:r>
              <a:rPr lang="en-US" altLang="en-US" sz="2400" b="1">
                <a:ea typeface="ヒラギノ角ゴ Pro W3" panose="020B0300000000000000" pitchFamily="34" charset="-128"/>
              </a:rPr>
              <a:t>2022 Membership and Unit Report</a:t>
            </a:r>
          </a:p>
        </p:txBody>
      </p:sp>
      <p:sp>
        <p:nvSpPr>
          <p:cNvPr id="15" name="TextBox 14">
            <a:extLst>
              <a:ext uri="{FF2B5EF4-FFF2-40B4-BE49-F238E27FC236}">
                <a16:creationId xmlns:a16="http://schemas.microsoft.com/office/drawing/2014/main" id="{3CFBE62F-2231-0F4A-8B8D-53D5530A98FF}"/>
              </a:ext>
            </a:extLst>
          </p:cNvPr>
          <p:cNvSpPr txBox="1"/>
          <p:nvPr/>
        </p:nvSpPr>
        <p:spPr>
          <a:xfrm>
            <a:off x="4038600" y="627918"/>
            <a:ext cx="4419600" cy="253916"/>
          </a:xfrm>
          <a:prstGeom prst="rect">
            <a:avLst/>
          </a:prstGeom>
          <a:noFill/>
        </p:spPr>
        <p:txBody>
          <a:bodyPr wrap="square">
            <a:spAutoFit/>
          </a:bodyPr>
          <a:lstStyle/>
          <a:p>
            <a:pPr>
              <a:defRPr/>
            </a:pPr>
            <a:r>
              <a:rPr lang="en-US" sz="1050" i="1">
                <a:solidFill>
                  <a:prstClr val="black"/>
                </a:solidFill>
                <a:latin typeface="Calibri"/>
              </a:rPr>
              <a:t>Includes Total Cub Scouting, Scouts BSA, Venturing and Exploring</a:t>
            </a:r>
          </a:p>
        </p:txBody>
      </p:sp>
      <p:graphicFrame>
        <p:nvGraphicFramePr>
          <p:cNvPr id="3" name="Chart 9">
            <a:extLst>
              <a:ext uri="{FF2B5EF4-FFF2-40B4-BE49-F238E27FC236}">
                <a16:creationId xmlns:a16="http://schemas.microsoft.com/office/drawing/2014/main" id="{CC3532A5-9C95-4D4D-93CA-0BBDBE28BAB7}"/>
              </a:ext>
            </a:extLst>
          </p:cNvPr>
          <p:cNvGraphicFramePr>
            <a:graphicFrameLocks/>
          </p:cNvGraphicFramePr>
          <p:nvPr/>
        </p:nvGraphicFramePr>
        <p:xfrm>
          <a:off x="182880" y="3565546"/>
          <a:ext cx="11292840" cy="266138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9">
            <a:extLst>
              <a:ext uri="{FF2B5EF4-FFF2-40B4-BE49-F238E27FC236}">
                <a16:creationId xmlns:a16="http://schemas.microsoft.com/office/drawing/2014/main" id="{E4397C0C-D7B9-4431-B5B6-3AB422B5F421}"/>
              </a:ext>
            </a:extLst>
          </p:cNvPr>
          <p:cNvGraphicFramePr>
            <a:graphicFrameLocks/>
          </p:cNvGraphicFramePr>
          <p:nvPr/>
        </p:nvGraphicFramePr>
        <p:xfrm>
          <a:off x="182880" y="840174"/>
          <a:ext cx="11603736" cy="2772609"/>
        </p:xfrm>
        <a:graphic>
          <a:graphicData uri="http://schemas.openxmlformats.org/drawingml/2006/chart">
            <c:chart xmlns:c="http://schemas.openxmlformats.org/drawingml/2006/chart" xmlns:r="http://schemas.openxmlformats.org/officeDocument/2006/relationships" r:id="rId3"/>
          </a:graphicData>
        </a:graphic>
      </p:graphicFrame>
      <p:pic>
        <p:nvPicPr>
          <p:cNvPr id="12" name="Picture 11" descr="A picture containing logo&#10;&#10;Description automatically generated">
            <a:extLst>
              <a:ext uri="{FF2B5EF4-FFF2-40B4-BE49-F238E27FC236}">
                <a16:creationId xmlns:a16="http://schemas.microsoft.com/office/drawing/2014/main" id="{54CA4D37-2E87-4269-B466-FEE6AC8CE0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0200" y="6157968"/>
            <a:ext cx="2362200" cy="380949"/>
          </a:xfrm>
          <a:prstGeom prst="rect">
            <a:avLst/>
          </a:prstGeom>
        </p:spPr>
      </p:pic>
      <p:sp>
        <p:nvSpPr>
          <p:cNvPr id="13" name="Rectangle 12">
            <a:extLst>
              <a:ext uri="{FF2B5EF4-FFF2-40B4-BE49-F238E27FC236}">
                <a16:creationId xmlns:a16="http://schemas.microsoft.com/office/drawing/2014/main" id="{FC04D604-3789-4B1E-8095-E995A165E10F}"/>
              </a:ext>
            </a:extLst>
          </p:cNvPr>
          <p:cNvSpPr/>
          <p:nvPr/>
        </p:nvSpPr>
        <p:spPr>
          <a:xfrm>
            <a:off x="0" y="0"/>
            <a:ext cx="12192000" cy="228600"/>
          </a:xfrm>
          <a:prstGeom prst="rect">
            <a:avLst/>
          </a:prstGeom>
          <a:solidFill>
            <a:srgbClr val="CE1126"/>
          </a:solidFill>
          <a:ln>
            <a:solidFill>
              <a:srgbClr val="CE11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69ADF5C4-FE93-A991-7E6F-C5E577BF1E20}"/>
              </a:ext>
            </a:extLst>
          </p:cNvPr>
          <p:cNvSpPr/>
          <p:nvPr/>
        </p:nvSpPr>
        <p:spPr>
          <a:xfrm>
            <a:off x="0" y="6616912"/>
            <a:ext cx="12192000" cy="228600"/>
          </a:xfrm>
          <a:prstGeom prst="rect">
            <a:avLst/>
          </a:prstGeom>
          <a:solidFill>
            <a:srgbClr val="003F8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6" name="Straight Connector 15">
            <a:extLst>
              <a:ext uri="{FF2B5EF4-FFF2-40B4-BE49-F238E27FC236}">
                <a16:creationId xmlns:a16="http://schemas.microsoft.com/office/drawing/2014/main" id="{B866726E-4C55-84CD-0079-22890135A5CA}"/>
              </a:ext>
            </a:extLst>
          </p:cNvPr>
          <p:cNvCxnSpPr>
            <a:cxnSpLocks/>
          </p:cNvCxnSpPr>
          <p:nvPr/>
        </p:nvCxnSpPr>
        <p:spPr>
          <a:xfrm>
            <a:off x="0" y="3657600"/>
            <a:ext cx="121920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65F3076-9A83-0ED4-5F00-D6FA4E30AA3E}"/>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AC311EB-D9F0-41F1-9EAC-6EA3DC7E7F0A}" type="slidenum">
              <a:rPr lang="en-US" smtClean="0"/>
              <a:pPr/>
              <a:t>5</a:t>
            </a:fld>
            <a:endParaRPr lang="en-US" dirty="0">
              <a:solidFill>
                <a:schemeClr val="bg1"/>
              </a:solidFill>
            </a:endParaRPr>
          </a:p>
        </p:txBody>
      </p:sp>
      <p:sp>
        <p:nvSpPr>
          <p:cNvPr id="4" name="TextBox 3">
            <a:extLst>
              <a:ext uri="{FF2B5EF4-FFF2-40B4-BE49-F238E27FC236}">
                <a16:creationId xmlns:a16="http://schemas.microsoft.com/office/drawing/2014/main" id="{15E648EB-2317-5B8C-A979-47C10CCCEB21}"/>
              </a:ext>
            </a:extLst>
          </p:cNvPr>
          <p:cNvSpPr txBox="1"/>
          <p:nvPr/>
        </p:nvSpPr>
        <p:spPr>
          <a:xfrm>
            <a:off x="3697014" y="6651167"/>
            <a:ext cx="584900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prstClr val="white"/>
                </a:solidFill>
                <a:effectLst/>
                <a:uLnTx/>
                <a:uFillTx/>
                <a:latin typeface="Calibri"/>
                <a:ea typeface="+mn-ea"/>
                <a:cs typeface="+mn-cs"/>
              </a:rPr>
              <a:t>Council Operations – December 2022  processed on 1-1-2023, 7:34AM, </a:t>
            </a:r>
            <a:r>
              <a:rPr kumimoji="0" lang="en-US" sz="900" b="0" i="1" u="none" strike="noStrike" kern="1200" cap="none" spc="0" normalizeH="0" baseline="0" noProof="0" dirty="0" err="1">
                <a:ln>
                  <a:noFill/>
                </a:ln>
                <a:solidFill>
                  <a:prstClr val="white"/>
                </a:solidFill>
                <a:effectLst/>
                <a:uLnTx/>
                <a:uFillTx/>
                <a:latin typeface="Calibri"/>
                <a:ea typeface="+mn-ea"/>
                <a:cs typeface="+mn-cs"/>
              </a:rPr>
              <a:t>my.Scouting</a:t>
            </a:r>
            <a:r>
              <a:rPr kumimoji="0" lang="en-US" sz="900" b="0" i="1" u="none" strike="noStrike" kern="1200" cap="none" spc="0" normalizeH="0" baseline="0" noProof="0" dirty="0">
                <a:ln>
                  <a:noFill/>
                </a:ln>
                <a:solidFill>
                  <a:prstClr val="white"/>
                </a:solidFill>
                <a:effectLst/>
                <a:uLnTx/>
                <a:uFillTx/>
                <a:latin typeface="Calibri"/>
                <a:ea typeface="+mn-ea"/>
                <a:cs typeface="+mn-cs"/>
              </a:rPr>
              <a:t> –Council Membership Tools</a:t>
            </a:r>
          </a:p>
        </p:txBody>
      </p:sp>
    </p:spTree>
    <p:extLst>
      <p:ext uri="{BB962C8B-B14F-4D97-AF65-F5344CB8AC3E}">
        <p14:creationId xmlns:p14="http://schemas.microsoft.com/office/powerpoint/2010/main" val="386803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24816-59B3-3F96-CB96-5264D42A4B7A}"/>
              </a:ext>
            </a:extLst>
          </p:cNvPr>
          <p:cNvSpPr>
            <a:spLocks noGrp="1"/>
          </p:cNvSpPr>
          <p:nvPr>
            <p:ph type="title"/>
          </p:nvPr>
        </p:nvSpPr>
        <p:spPr>
          <a:xfrm>
            <a:off x="3934692" y="3138054"/>
            <a:ext cx="5957454" cy="901700"/>
          </a:xfrm>
        </p:spPr>
        <p:txBody>
          <a:bodyPr/>
          <a:lstStyle/>
          <a:p>
            <a:r>
              <a:rPr lang="en-US" dirty="0"/>
              <a:t>Steven Scheid, Director</a:t>
            </a:r>
            <a:br>
              <a:rPr lang="en-US" dirty="0"/>
            </a:br>
            <a:r>
              <a:rPr lang="en-US" b="0" dirty="0"/>
              <a:t>Center for Scouting Ministries</a:t>
            </a:r>
            <a:br>
              <a:rPr lang="en-US" b="0" dirty="0"/>
            </a:br>
            <a:r>
              <a:rPr lang="en-US" b="0" dirty="0"/>
              <a:t>General Commission on United Methodist Men</a:t>
            </a:r>
          </a:p>
        </p:txBody>
      </p:sp>
      <p:sp>
        <p:nvSpPr>
          <p:cNvPr id="3" name="Content Placeholder 2">
            <a:extLst>
              <a:ext uri="{FF2B5EF4-FFF2-40B4-BE49-F238E27FC236}">
                <a16:creationId xmlns:a16="http://schemas.microsoft.com/office/drawing/2014/main" id="{2FD78600-AE92-A2A4-6BA7-487471D052BA}"/>
              </a:ext>
            </a:extLst>
          </p:cNvPr>
          <p:cNvSpPr>
            <a:spLocks noGrp="1"/>
          </p:cNvSpPr>
          <p:nvPr>
            <p:ph idx="1"/>
          </p:nvPr>
        </p:nvSpPr>
        <p:spPr>
          <a:xfrm>
            <a:off x="609601" y="512619"/>
            <a:ext cx="6815667" cy="494146"/>
          </a:xfrm>
        </p:spPr>
        <p:txBody>
          <a:bodyPr/>
          <a:lstStyle/>
          <a:p>
            <a:pPr marL="0" indent="0">
              <a:buNone/>
            </a:pPr>
            <a:r>
              <a:rPr lang="en-US" b="1" dirty="0"/>
              <a:t>United Methodist Church &amp; the BSA</a:t>
            </a:r>
          </a:p>
        </p:txBody>
      </p:sp>
      <p:pic>
        <p:nvPicPr>
          <p:cNvPr id="1032" name="Picture 8">
            <a:extLst>
              <a:ext uri="{FF2B5EF4-FFF2-40B4-BE49-F238E27FC236}">
                <a16:creationId xmlns:a16="http://schemas.microsoft.com/office/drawing/2014/main" id="{7F95147F-CD49-125F-45AD-3296B699DE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021" y="1969222"/>
            <a:ext cx="2842780" cy="2906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5422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BA5DF19-FB00-BBE5-607D-DEBBA0A6DB7F}"/>
              </a:ext>
            </a:extLst>
          </p:cNvPr>
          <p:cNvSpPr>
            <a:spLocks noGrp="1"/>
          </p:cNvSpPr>
          <p:nvPr>
            <p:ph type="ctrTitle"/>
          </p:nvPr>
        </p:nvSpPr>
        <p:spPr>
          <a:xfrm>
            <a:off x="1644714" y="117695"/>
            <a:ext cx="9673554" cy="1683673"/>
          </a:xfrm>
        </p:spPr>
        <p:txBody>
          <a:bodyPr>
            <a:normAutofit/>
          </a:bodyPr>
          <a:lstStyle/>
          <a:p>
            <a:pPr algn="l"/>
            <a:r>
              <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United Methodist Church Partnership</a:t>
            </a:r>
            <a:endParaRPr lang="en-US" dirty="0">
              <a:solidFill>
                <a:srgbClr val="002060"/>
              </a:solidFill>
            </a:endParaRPr>
          </a:p>
        </p:txBody>
      </p:sp>
      <p:sp>
        <p:nvSpPr>
          <p:cNvPr id="5" name="Subtitle 2">
            <a:extLst>
              <a:ext uri="{FF2B5EF4-FFF2-40B4-BE49-F238E27FC236}">
                <a16:creationId xmlns:a16="http://schemas.microsoft.com/office/drawing/2014/main" id="{87E1679E-B024-EDC2-A217-60D8786B87FF}"/>
              </a:ext>
            </a:extLst>
          </p:cNvPr>
          <p:cNvSpPr>
            <a:spLocks noGrp="1"/>
          </p:cNvSpPr>
          <p:nvPr>
            <p:ph type="subTitle" idx="1"/>
          </p:nvPr>
        </p:nvSpPr>
        <p:spPr>
          <a:xfrm>
            <a:off x="1009534" y="1801368"/>
            <a:ext cx="10430193" cy="3918496"/>
          </a:xfrm>
        </p:spPr>
        <p:txBody>
          <a:bodyPr>
            <a:normAutofit fontScale="85000" lnSpcReduction="20000"/>
          </a:bodyPr>
          <a:lstStyle/>
          <a:p>
            <a:pPr marL="342900" indent="-342900" algn="l">
              <a:lnSpc>
                <a:spcPct val="117000"/>
              </a:lnSpc>
              <a:spcBef>
                <a:spcPts val="0"/>
              </a:spcBef>
              <a:spcAft>
                <a:spcPts val="800"/>
              </a:spcAft>
              <a:buFont typeface="Symbol" panose="05050102010706020507" pitchFamily="18" charset="2"/>
              <a:buChar char=""/>
            </a:pPr>
            <a:r>
              <a:rPr lang="en-US" sz="3000" b="1" dirty="0">
                <a:solidFill>
                  <a:schemeClr val="tx1"/>
                </a:solidFill>
                <a:latin typeface="Calibri" panose="020F0502020204030204" pitchFamily="34" charset="0"/>
                <a:cs typeface="Times New Roman" panose="02020603050405020304" pitchFamily="18" charset="0"/>
              </a:rPr>
              <a:t>100 + Year Relationship</a:t>
            </a:r>
          </a:p>
          <a:p>
            <a:pPr marL="342900" indent="-342900" algn="l">
              <a:lnSpc>
                <a:spcPct val="117000"/>
              </a:lnSpc>
              <a:spcBef>
                <a:spcPts val="0"/>
              </a:spcBef>
              <a:spcAft>
                <a:spcPts val="800"/>
              </a:spcAft>
              <a:buFont typeface="Symbol" panose="05050102010706020507" pitchFamily="18" charset="2"/>
              <a:buChar char=""/>
            </a:pPr>
            <a:r>
              <a:rPr lang="en-US" sz="3000" b="1" dirty="0">
                <a:solidFill>
                  <a:schemeClr val="tx1"/>
                </a:solidFill>
                <a:latin typeface="Calibri" panose="020F0502020204030204" pitchFamily="34" charset="0"/>
                <a:cs typeface="Times New Roman" panose="02020603050405020304" pitchFamily="18" charset="0"/>
              </a:rPr>
              <a:t>A strong desire by church leaders to preserve our Relationship </a:t>
            </a:r>
          </a:p>
          <a:p>
            <a:pPr marL="342900" indent="-342900" algn="l">
              <a:lnSpc>
                <a:spcPct val="117000"/>
              </a:lnSpc>
              <a:spcBef>
                <a:spcPts val="0"/>
              </a:spcBef>
              <a:spcAft>
                <a:spcPts val="800"/>
              </a:spcAft>
              <a:buFont typeface="Symbol" panose="05050102010706020507" pitchFamily="18" charset="2"/>
              <a:buChar char=""/>
            </a:pPr>
            <a:r>
              <a:rPr lang="en-US" sz="3000" b="1" dirty="0">
                <a:solidFill>
                  <a:schemeClr val="tx1"/>
                </a:solidFill>
                <a:latin typeface="Calibri" panose="020F0502020204030204" pitchFamily="34" charset="0"/>
                <a:cs typeface="Times New Roman" panose="02020603050405020304" pitchFamily="18" charset="0"/>
              </a:rPr>
              <a:t>Significant contribution to the Victims Trust</a:t>
            </a:r>
          </a:p>
          <a:p>
            <a:pPr marL="342900" indent="-342900" algn="l">
              <a:lnSpc>
                <a:spcPct val="117000"/>
              </a:lnSpc>
              <a:spcBef>
                <a:spcPts val="0"/>
              </a:spcBef>
              <a:spcAft>
                <a:spcPts val="800"/>
              </a:spcAft>
              <a:buFont typeface="Symbol" panose="05050102010706020507" pitchFamily="18" charset="2"/>
              <a:buChar char=""/>
            </a:pPr>
            <a:r>
              <a:rPr lang="en-US" sz="3000" b="1" dirty="0">
                <a:solidFill>
                  <a:schemeClr val="tx1"/>
                </a:solidFill>
                <a:latin typeface="Calibri" panose="020F0502020204030204" pitchFamily="34" charset="0"/>
                <a:cs typeface="Times New Roman" panose="02020603050405020304" pitchFamily="18" charset="0"/>
              </a:rPr>
              <a:t>6,600+ Chartered Units</a:t>
            </a:r>
          </a:p>
          <a:p>
            <a:pPr marL="342900" indent="-342900" algn="l">
              <a:lnSpc>
                <a:spcPct val="117000"/>
              </a:lnSpc>
              <a:spcBef>
                <a:spcPts val="0"/>
              </a:spcBef>
              <a:spcAft>
                <a:spcPts val="800"/>
              </a:spcAft>
              <a:buFont typeface="Symbol" panose="05050102010706020507" pitchFamily="18" charset="2"/>
              <a:buChar char=""/>
            </a:pPr>
            <a:r>
              <a:rPr lang="en-US" sz="3000" b="1" dirty="0">
                <a:solidFill>
                  <a:schemeClr val="tx1"/>
                </a:solidFill>
                <a:latin typeface="Calibri" panose="020F0502020204030204" pitchFamily="34" charset="0"/>
                <a:cs typeface="Times New Roman" panose="02020603050405020304" pitchFamily="18" charset="0"/>
              </a:rPr>
              <a:t>132,751 Youth Served</a:t>
            </a:r>
          </a:p>
          <a:p>
            <a:pPr marL="342900" indent="-342900" algn="l">
              <a:lnSpc>
                <a:spcPct val="117000"/>
              </a:lnSpc>
              <a:spcBef>
                <a:spcPts val="0"/>
              </a:spcBef>
              <a:spcAft>
                <a:spcPts val="800"/>
              </a:spcAft>
              <a:buFont typeface="Symbol" panose="05050102010706020507" pitchFamily="18" charset="2"/>
              <a:buChar char=""/>
            </a:pPr>
            <a:r>
              <a:rPr lang="en-US" sz="3000" b="1" dirty="0">
                <a:solidFill>
                  <a:schemeClr val="tx1"/>
                </a:solidFill>
                <a:latin typeface="Calibri" panose="020F0502020204030204" pitchFamily="34" charset="0"/>
                <a:cs typeface="Times New Roman" panose="02020603050405020304" pitchFamily="18" charset="0"/>
              </a:rPr>
              <a:t>78,099 </a:t>
            </a:r>
            <a:r>
              <a:rPr lang="en-US" sz="30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Adult Leaders</a:t>
            </a:r>
          </a:p>
          <a:p>
            <a:pPr marL="342900" marR="0" lvl="0" indent="-342900" algn="l">
              <a:lnSpc>
                <a:spcPct val="107000"/>
              </a:lnSpc>
              <a:spcBef>
                <a:spcPts val="0"/>
              </a:spcBef>
              <a:spcAft>
                <a:spcPts val="800"/>
              </a:spcAft>
              <a:buFont typeface="Symbol" panose="05050102010706020507" pitchFamily="18" charset="2"/>
              <a:buChar char=""/>
            </a:pPr>
            <a:r>
              <a:rPr lang="en-US" sz="3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 </a:t>
            </a:r>
            <a:r>
              <a:rPr lang="en-US" sz="30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N</a:t>
            </a:r>
            <a:r>
              <a:rPr lang="en-US" sz="3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ew </a:t>
            </a:r>
            <a:r>
              <a:rPr lang="en-US" sz="30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M</a:t>
            </a:r>
            <a:r>
              <a:rPr lang="en-US" sz="3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odel</a:t>
            </a:r>
            <a:r>
              <a:rPr lang="en-US" sz="30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 – Affiliation Agreement (“AA”) – </a:t>
            </a:r>
            <a:r>
              <a:rPr lang="en-US" sz="3000" b="1" dirty="0">
                <a:solidFill>
                  <a:srgbClr val="FF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NTC Board not approved</a:t>
            </a:r>
          </a:p>
          <a:p>
            <a:pPr marL="342900" marR="0" lvl="0" indent="-342900" algn="l">
              <a:lnSpc>
                <a:spcPct val="107000"/>
              </a:lnSpc>
              <a:spcBef>
                <a:spcPts val="0"/>
              </a:spcBef>
              <a:spcAft>
                <a:spcPts val="800"/>
              </a:spcAft>
              <a:buFont typeface="Symbol" panose="05050102010706020507" pitchFamily="18" charset="2"/>
              <a:buChar char=""/>
            </a:pPr>
            <a:r>
              <a:rPr lang="en-US" sz="30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Facilities Use Agreement (“FUA”)</a:t>
            </a:r>
            <a:endParaRPr lang="en-US" sz="3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2800" dirty="0"/>
          </a:p>
        </p:txBody>
      </p:sp>
      <p:sp>
        <p:nvSpPr>
          <p:cNvPr id="6" name="Slide Number Placeholder 6">
            <a:extLst>
              <a:ext uri="{FF2B5EF4-FFF2-40B4-BE49-F238E27FC236}">
                <a16:creationId xmlns:a16="http://schemas.microsoft.com/office/drawing/2014/main" id="{C02D835E-29C8-D875-09DE-5BA33FDE4F9F}"/>
              </a:ext>
            </a:extLst>
          </p:cNvPr>
          <p:cNvSpPr txBox="1">
            <a:spLocks/>
          </p:cNvSpPr>
          <p:nvPr/>
        </p:nvSpPr>
        <p:spPr>
          <a:xfrm>
            <a:off x="8572174" y="6548658"/>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AC311EB-D9F0-41F1-9EAC-6EA3DC7E7F0A}" type="slidenum">
              <a:rPr lang="en-US" sz="1600" smtClean="0">
                <a:solidFill>
                  <a:schemeClr val="bg1"/>
                </a:solidFill>
              </a:rPr>
              <a:pPr algn="r"/>
              <a:t>7</a:t>
            </a:fld>
            <a:endParaRPr lang="en-US" sz="1600" dirty="0">
              <a:solidFill>
                <a:schemeClr val="bg1"/>
              </a:solidFill>
            </a:endParaRPr>
          </a:p>
        </p:txBody>
      </p:sp>
    </p:spTree>
    <p:extLst>
      <p:ext uri="{BB962C8B-B14F-4D97-AF65-F5344CB8AC3E}">
        <p14:creationId xmlns:p14="http://schemas.microsoft.com/office/powerpoint/2010/main" val="1168164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D78600-AE92-A2A4-6BA7-487471D052BA}"/>
              </a:ext>
            </a:extLst>
          </p:cNvPr>
          <p:cNvSpPr>
            <a:spLocks noGrp="1"/>
          </p:cNvSpPr>
          <p:nvPr>
            <p:ph idx="1"/>
          </p:nvPr>
        </p:nvSpPr>
        <p:spPr>
          <a:xfrm>
            <a:off x="609601" y="512619"/>
            <a:ext cx="6815667" cy="494146"/>
          </a:xfrm>
        </p:spPr>
        <p:txBody>
          <a:bodyPr/>
          <a:lstStyle/>
          <a:p>
            <a:pPr marL="0" indent="0">
              <a:buNone/>
            </a:pPr>
            <a:r>
              <a:rPr lang="en-US" b="1" dirty="0"/>
              <a:t>Unit Options</a:t>
            </a:r>
          </a:p>
        </p:txBody>
      </p:sp>
      <p:sp>
        <p:nvSpPr>
          <p:cNvPr id="5" name="Title 4">
            <a:extLst>
              <a:ext uri="{FF2B5EF4-FFF2-40B4-BE49-F238E27FC236}">
                <a16:creationId xmlns:a16="http://schemas.microsoft.com/office/drawing/2014/main" id="{609D055D-3D66-3FF0-1D51-ADED7C0DCE1C}"/>
              </a:ext>
            </a:extLst>
          </p:cNvPr>
          <p:cNvSpPr>
            <a:spLocks noGrp="1"/>
          </p:cNvSpPr>
          <p:nvPr>
            <p:ph type="title"/>
          </p:nvPr>
        </p:nvSpPr>
        <p:spPr/>
        <p:txBody>
          <a:bodyPr/>
          <a:lstStyle/>
          <a:p>
            <a:endParaRPr lang="en-US"/>
          </a:p>
        </p:txBody>
      </p:sp>
      <p:pic>
        <p:nvPicPr>
          <p:cNvPr id="8" name="Picture 7">
            <a:extLst>
              <a:ext uri="{FF2B5EF4-FFF2-40B4-BE49-F238E27FC236}">
                <a16:creationId xmlns:a16="http://schemas.microsoft.com/office/drawing/2014/main" id="{F8C5CBC4-7299-C04B-6AE6-9328E7D18071}"/>
              </a:ext>
            </a:extLst>
          </p:cNvPr>
          <p:cNvPicPr>
            <a:picLocks noChangeAspect="1"/>
          </p:cNvPicPr>
          <p:nvPr/>
        </p:nvPicPr>
        <p:blipFill>
          <a:blip r:embed="rId2"/>
          <a:stretch>
            <a:fillRect/>
          </a:stretch>
        </p:blipFill>
        <p:spPr>
          <a:xfrm>
            <a:off x="5273158" y="283465"/>
            <a:ext cx="6592547" cy="5760720"/>
          </a:xfrm>
          <a:prstGeom prst="rect">
            <a:avLst/>
          </a:prstGeom>
        </p:spPr>
      </p:pic>
      <p:sp>
        <p:nvSpPr>
          <p:cNvPr id="9" name="TextBox 8">
            <a:extLst>
              <a:ext uri="{FF2B5EF4-FFF2-40B4-BE49-F238E27FC236}">
                <a16:creationId xmlns:a16="http://schemas.microsoft.com/office/drawing/2014/main" id="{F3F225DA-05D3-7749-47BA-295D3453AA6B}"/>
              </a:ext>
            </a:extLst>
          </p:cNvPr>
          <p:cNvSpPr txBox="1"/>
          <p:nvPr/>
        </p:nvSpPr>
        <p:spPr>
          <a:xfrm>
            <a:off x="609601" y="2862072"/>
            <a:ext cx="4215299" cy="369332"/>
          </a:xfrm>
          <a:prstGeom prst="rect">
            <a:avLst/>
          </a:prstGeom>
          <a:noFill/>
        </p:spPr>
        <p:txBody>
          <a:bodyPr wrap="square" rtlCol="0">
            <a:spAutoFit/>
          </a:bodyPr>
          <a:lstStyle/>
          <a:p>
            <a:r>
              <a:rPr lang="en-US" dirty="0"/>
              <a:t>Visit: www.NatchezTraceCouncil.org/UMC</a:t>
            </a:r>
          </a:p>
        </p:txBody>
      </p:sp>
    </p:spTree>
    <p:extLst>
      <p:ext uri="{BB962C8B-B14F-4D97-AF65-F5344CB8AC3E}">
        <p14:creationId xmlns:p14="http://schemas.microsoft.com/office/powerpoint/2010/main" val="3483974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BFC7691-3526-310C-4C75-6F83A8662837}"/>
              </a:ext>
            </a:extLst>
          </p:cNvPr>
          <p:cNvSpPr txBox="1">
            <a:spLocks/>
          </p:cNvSpPr>
          <p:nvPr/>
        </p:nvSpPr>
        <p:spPr bwMode="auto">
          <a:xfrm>
            <a:off x="2639988" y="124492"/>
            <a:ext cx="7765791" cy="128867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82500" lnSpcReduction="100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lnSpc>
                <a:spcPct val="107000"/>
              </a:lnSpc>
              <a:spcBef>
                <a:spcPts val="0"/>
              </a:spcBef>
              <a:spcAft>
                <a:spcPts val="800"/>
              </a:spcAft>
            </a:pPr>
            <a:r>
              <a:rPr lang="en-US" sz="45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Local Council Unit Options for UMC</a:t>
            </a:r>
            <a:r>
              <a:rPr lang="en-US" sz="45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br>
              <a:rPr lang="en-US"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8" name="Content Placeholder 2">
            <a:extLst>
              <a:ext uri="{FF2B5EF4-FFF2-40B4-BE49-F238E27FC236}">
                <a16:creationId xmlns:a16="http://schemas.microsoft.com/office/drawing/2014/main" id="{72B14221-7A4F-7DB3-B4FC-473F1C88E9CB}"/>
              </a:ext>
            </a:extLst>
          </p:cNvPr>
          <p:cNvSpPr txBox="1">
            <a:spLocks/>
          </p:cNvSpPr>
          <p:nvPr/>
        </p:nvSpPr>
        <p:spPr bwMode="auto">
          <a:xfrm>
            <a:off x="763759" y="1114428"/>
            <a:ext cx="10928927" cy="435368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marR="0" lvl="0" indent="-342900" algn="l">
              <a:spcBef>
                <a:spcPts val="0"/>
              </a:spcBef>
              <a:spcAft>
                <a:spcPts val="0"/>
              </a:spcAft>
              <a:buFont typeface="+mj-lt"/>
              <a:buAutoNum type="arabicPeriod"/>
            </a:pPr>
            <a:r>
              <a:rPr lang="en-US" sz="1800" b="1" dirty="0">
                <a:effectLst/>
                <a:latin typeface="Arial" panose="020B0604020202020204" pitchFamily="34" charset="0"/>
                <a:ea typeface="Cambria" panose="02040503050406030204" pitchFamily="18" charset="0"/>
                <a:cs typeface="Times New Roman" panose="02020603050405020304" pitchFamily="18" charset="0"/>
              </a:rPr>
              <a:t>Stay as Current chartered organization (sponsor)</a:t>
            </a:r>
            <a:endParaRPr lang="en-US" sz="1800" dirty="0">
              <a:effectLst/>
              <a:latin typeface="Arial" panose="020B0604020202020204" pitchFamily="34" charset="0"/>
              <a:ea typeface="Cambria" panose="02040503050406030204" pitchFamily="18" charset="0"/>
              <a:cs typeface="Times New Roman" panose="02020603050405020304" pitchFamily="18" charset="0"/>
            </a:endParaRPr>
          </a:p>
          <a:p>
            <a:pPr marL="0" marR="0" algn="l">
              <a:spcBef>
                <a:spcPts val="0"/>
              </a:spcBef>
              <a:spcAft>
                <a:spcPts val="0"/>
              </a:spcAft>
            </a:pPr>
            <a:r>
              <a:rPr lang="en-US" sz="1800" dirty="0">
                <a:effectLst/>
                <a:latin typeface="Arial" panose="020B0604020202020204" pitchFamily="34" charset="0"/>
                <a:ea typeface="Cambria" panose="02040503050406030204" pitchFamily="18" charset="0"/>
                <a:cs typeface="Times New Roman" panose="02020603050405020304" pitchFamily="18" charset="0"/>
              </a:rPr>
              <a:t>This continues the existing charter relationship; the UMC continues to provide a meeting place, the unit(s) continue to identify with the UMC as their chartered organization, and liability insurance coverage continues.</a:t>
            </a:r>
          </a:p>
          <a:p>
            <a:pPr marL="0" marR="0" algn="l">
              <a:spcBef>
                <a:spcPts val="0"/>
              </a:spcBef>
              <a:spcAft>
                <a:spcPts val="0"/>
              </a:spcAft>
            </a:pPr>
            <a:r>
              <a:rPr lang="en-US" sz="1800" dirty="0">
                <a:effectLst/>
                <a:latin typeface="Arial" panose="020B0604020202020204" pitchFamily="34" charset="0"/>
                <a:ea typeface="Cambria" panose="02040503050406030204" pitchFamily="18" charset="0"/>
                <a:cs typeface="Times New Roman" panose="02020603050405020304" pitchFamily="18" charset="0"/>
              </a:rPr>
              <a:t> </a:t>
            </a:r>
          </a:p>
          <a:p>
            <a:pPr marL="342900" marR="0" lvl="0" indent="-342900" algn="l">
              <a:spcBef>
                <a:spcPts val="0"/>
              </a:spcBef>
              <a:spcAft>
                <a:spcPts val="0"/>
              </a:spcAft>
              <a:buFont typeface="+mj-lt"/>
              <a:buAutoNum type="arabicPeriod" startAt="2"/>
            </a:pPr>
            <a:r>
              <a:rPr lang="en-US" sz="1800" b="1" dirty="0">
                <a:effectLst/>
                <a:latin typeface="Arial" panose="020B0604020202020204" pitchFamily="34" charset="0"/>
                <a:ea typeface="Cambria" panose="02040503050406030204" pitchFamily="18" charset="0"/>
                <a:cs typeface="Times New Roman" panose="02020603050405020304" pitchFamily="18" charset="0"/>
              </a:rPr>
              <a:t>Meeting space only – New Charter Organization (other than United Methodist Church)</a:t>
            </a:r>
            <a:endParaRPr lang="en-US" sz="1800" dirty="0">
              <a:effectLst/>
              <a:latin typeface="Arial" panose="020B0604020202020204" pitchFamily="34" charset="0"/>
              <a:ea typeface="Cambria" panose="02040503050406030204" pitchFamily="18" charset="0"/>
              <a:cs typeface="Times New Roman" panose="02020603050405020304" pitchFamily="18" charset="0"/>
            </a:endParaRPr>
          </a:p>
          <a:p>
            <a:pPr marL="0" marR="0" algn="l">
              <a:spcBef>
                <a:spcPts val="0"/>
              </a:spcBef>
              <a:spcAft>
                <a:spcPts val="0"/>
              </a:spcAft>
            </a:pPr>
            <a:r>
              <a:rPr lang="en-US" sz="1800" dirty="0">
                <a:effectLst/>
                <a:latin typeface="Arial" panose="020B0604020202020204" pitchFamily="34" charset="0"/>
                <a:ea typeface="Cambria" panose="02040503050406030204" pitchFamily="18" charset="0"/>
                <a:cs typeface="Times New Roman" panose="02020603050405020304" pitchFamily="18" charset="0"/>
              </a:rPr>
              <a:t>The Natchez Trace Council, unit, and local United Methodist Church work to secure a new charter organization that aligns with the principles, policies, and leadership standards of the Boy Scouts of America. Under this method, the approved Facilities Use Agreement with the local United Methodist Church will enable the unit to continue to meet at the church and to store equipment at the church’s discretion. Liability insurance coverage continues.</a:t>
            </a:r>
          </a:p>
          <a:p>
            <a:pPr marL="0" marR="0" algn="l">
              <a:spcBef>
                <a:spcPts val="0"/>
              </a:spcBef>
              <a:spcAft>
                <a:spcPts val="0"/>
              </a:spcAft>
            </a:pPr>
            <a:r>
              <a:rPr lang="en-US" sz="1800" dirty="0">
                <a:effectLst/>
                <a:latin typeface="Arial" panose="020B0604020202020204" pitchFamily="34" charset="0"/>
                <a:ea typeface="Cambria" panose="02040503050406030204" pitchFamily="18" charset="0"/>
                <a:cs typeface="Times New Roman" panose="02020603050405020304" pitchFamily="18" charset="0"/>
              </a:rPr>
              <a:t> </a:t>
            </a:r>
          </a:p>
          <a:p>
            <a:pPr marL="342900" marR="0" lvl="0" indent="-342900" algn="l">
              <a:spcBef>
                <a:spcPts val="0"/>
              </a:spcBef>
              <a:spcAft>
                <a:spcPts val="0"/>
              </a:spcAft>
              <a:buFont typeface="+mj-lt"/>
              <a:buAutoNum type="arabicPeriod" startAt="3"/>
            </a:pPr>
            <a:r>
              <a:rPr lang="en-US" sz="1800" b="1" dirty="0">
                <a:effectLst/>
                <a:latin typeface="Arial" panose="020B0604020202020204" pitchFamily="34" charset="0"/>
                <a:ea typeface="Cambria" panose="02040503050406030204" pitchFamily="18" charset="0"/>
                <a:cs typeface="Times New Roman" panose="02020603050405020304" pitchFamily="18" charset="0"/>
              </a:rPr>
              <a:t>Meeting space only – Group of Citizens charter group</a:t>
            </a:r>
            <a:endParaRPr lang="en-US" sz="1800" dirty="0">
              <a:effectLst/>
              <a:latin typeface="Arial" panose="020B0604020202020204" pitchFamily="34" charset="0"/>
              <a:ea typeface="Cambria" panose="02040503050406030204" pitchFamily="18" charset="0"/>
              <a:cs typeface="Times New Roman" panose="02020603050405020304" pitchFamily="18" charset="0"/>
            </a:endParaRPr>
          </a:p>
          <a:p>
            <a:pPr marL="0" marR="0" algn="l">
              <a:spcBef>
                <a:spcPts val="0"/>
              </a:spcBef>
              <a:spcAft>
                <a:spcPts val="0"/>
              </a:spcAft>
            </a:pPr>
            <a:r>
              <a:rPr lang="en-US" sz="1800" dirty="0">
                <a:effectLst/>
                <a:latin typeface="Arial" panose="020B0604020202020204" pitchFamily="34" charset="0"/>
                <a:ea typeface="Cambria" panose="02040503050406030204" pitchFamily="18" charset="0"/>
                <a:cs typeface="Times New Roman" panose="02020603050405020304" pitchFamily="18" charset="0"/>
              </a:rPr>
              <a:t>While the formation of units in connection with existing organizations is preferred, when conditions warrant, the Local Council may grant a charter for the formation of a unit independent of any relationship with an existing organization. Liability insurance coverage continues.</a:t>
            </a:r>
          </a:p>
          <a:p>
            <a:pPr marL="342900" marR="0" lvl="0" indent="-342900" algn="l">
              <a:lnSpc>
                <a:spcPct val="107000"/>
              </a:lnSpc>
              <a:spcBef>
                <a:spcPts val="0"/>
              </a:spcBef>
              <a:spcAft>
                <a:spcPts val="0"/>
              </a:spcAft>
              <a:buFont typeface="Symbol" panose="05050102010706020507" pitchFamily="18" charset="2"/>
              <a:buChar char=""/>
            </a:pPr>
            <a:r>
              <a:rPr lang="en-US" sz="20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Local councils have the sole authority to grant and issue charters to units in accordance to BSA policy</a:t>
            </a:r>
          </a:p>
          <a:p>
            <a:pPr marL="342900" marR="0" lvl="0" indent="-342900" algn="l">
              <a:lnSpc>
                <a:spcPct val="107000"/>
              </a:lnSpc>
              <a:spcBef>
                <a:spcPts val="0"/>
              </a:spcBef>
              <a:spcAft>
                <a:spcPts val="0"/>
              </a:spcAft>
              <a:buFont typeface="Symbol" panose="05050102010706020507" pitchFamily="18" charset="2"/>
              <a:buChar char=""/>
            </a:pPr>
            <a:r>
              <a:rPr lang="en-US" sz="2000" i="1" dirty="0">
                <a:solidFill>
                  <a:schemeClr val="tx1"/>
                </a:solidFill>
                <a:latin typeface="Calibri" panose="020F0502020204030204" pitchFamily="34" charset="0"/>
                <a:ea typeface="Calibri" panose="020F0502020204030204" pitchFamily="34" charset="0"/>
                <a:cs typeface="Times New Roman" panose="02020603050405020304" pitchFamily="18" charset="0"/>
              </a:rPr>
              <a:t>BSA units may not incorporate (LLC) or seek tax exempt status</a:t>
            </a:r>
            <a:endParaRPr lang="en-US" sz="20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US" dirty="0"/>
          </a:p>
        </p:txBody>
      </p:sp>
      <p:sp>
        <p:nvSpPr>
          <p:cNvPr id="4" name="Slide Number Placeholder 6">
            <a:extLst>
              <a:ext uri="{FF2B5EF4-FFF2-40B4-BE49-F238E27FC236}">
                <a16:creationId xmlns:a16="http://schemas.microsoft.com/office/drawing/2014/main" id="{1960B346-0691-41E8-4E21-DB565E9C01C3}"/>
              </a:ext>
            </a:extLst>
          </p:cNvPr>
          <p:cNvSpPr txBox="1">
            <a:spLocks/>
          </p:cNvSpPr>
          <p:nvPr/>
        </p:nvSpPr>
        <p:spPr>
          <a:xfrm>
            <a:off x="8572174" y="653893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AC311EB-D9F0-41F1-9EAC-6EA3DC7E7F0A}" type="slidenum">
              <a:rPr lang="en-US" sz="1600" smtClean="0">
                <a:solidFill>
                  <a:schemeClr val="bg1"/>
                </a:solidFill>
              </a:rPr>
              <a:pPr algn="r"/>
              <a:t>9</a:t>
            </a:fld>
            <a:endParaRPr lang="en-US" dirty="0">
              <a:solidFill>
                <a:schemeClr val="bg1"/>
              </a:solidFill>
            </a:endParaRPr>
          </a:p>
        </p:txBody>
      </p:sp>
    </p:spTree>
    <p:extLst>
      <p:ext uri="{BB962C8B-B14F-4D97-AF65-F5344CB8AC3E}">
        <p14:creationId xmlns:p14="http://schemas.microsoft.com/office/powerpoint/2010/main" val="971684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BFC7691-3526-310C-4C75-6F83A8662837}"/>
              </a:ext>
            </a:extLst>
          </p:cNvPr>
          <p:cNvSpPr txBox="1">
            <a:spLocks/>
          </p:cNvSpPr>
          <p:nvPr/>
        </p:nvSpPr>
        <p:spPr bwMode="auto">
          <a:xfrm>
            <a:off x="2639988" y="124492"/>
            <a:ext cx="7765791" cy="128867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82500" lnSpcReduction="100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lnSpc>
                <a:spcPct val="107000"/>
              </a:lnSpc>
              <a:spcBef>
                <a:spcPts val="0"/>
              </a:spcBef>
              <a:spcAft>
                <a:spcPts val="800"/>
              </a:spcAft>
            </a:pPr>
            <a:r>
              <a:rPr lang="en-US" sz="45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Local Council Unit Options for UMC</a:t>
            </a:r>
            <a:r>
              <a:rPr lang="en-US" sz="45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br>
              <a:rPr lang="en-US"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4" name="Slide Number Placeholder 6">
            <a:extLst>
              <a:ext uri="{FF2B5EF4-FFF2-40B4-BE49-F238E27FC236}">
                <a16:creationId xmlns:a16="http://schemas.microsoft.com/office/drawing/2014/main" id="{1960B346-0691-41E8-4E21-DB565E9C01C3}"/>
              </a:ext>
            </a:extLst>
          </p:cNvPr>
          <p:cNvSpPr txBox="1">
            <a:spLocks/>
          </p:cNvSpPr>
          <p:nvPr/>
        </p:nvSpPr>
        <p:spPr>
          <a:xfrm>
            <a:off x="8572174" y="653893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AC311EB-D9F0-41F1-9EAC-6EA3DC7E7F0A}" type="slidenum">
              <a:rPr lang="en-US" sz="1600" smtClean="0">
                <a:solidFill>
                  <a:schemeClr val="bg1"/>
                </a:solidFill>
              </a:rPr>
              <a:pPr algn="r"/>
              <a:t>10</a:t>
            </a:fld>
            <a:endParaRPr lang="en-US" dirty="0">
              <a:solidFill>
                <a:schemeClr val="bg1"/>
              </a:solidFill>
            </a:endParaRPr>
          </a:p>
        </p:txBody>
      </p:sp>
      <p:pic>
        <p:nvPicPr>
          <p:cNvPr id="3" name="Picture 2">
            <a:extLst>
              <a:ext uri="{FF2B5EF4-FFF2-40B4-BE49-F238E27FC236}">
                <a16:creationId xmlns:a16="http://schemas.microsoft.com/office/drawing/2014/main" id="{77305611-1095-73FF-D57D-FB72F8CC639E}"/>
              </a:ext>
            </a:extLst>
          </p:cNvPr>
          <p:cNvPicPr>
            <a:picLocks noChangeAspect="1"/>
          </p:cNvPicPr>
          <p:nvPr/>
        </p:nvPicPr>
        <p:blipFill>
          <a:blip r:embed="rId3"/>
          <a:stretch>
            <a:fillRect/>
          </a:stretch>
        </p:blipFill>
        <p:spPr>
          <a:xfrm>
            <a:off x="2166633" y="687843"/>
            <a:ext cx="7858734" cy="5482313"/>
          </a:xfrm>
          <a:prstGeom prst="rect">
            <a:avLst/>
          </a:prstGeom>
        </p:spPr>
      </p:pic>
    </p:spTree>
    <p:extLst>
      <p:ext uri="{BB962C8B-B14F-4D97-AF65-F5344CB8AC3E}">
        <p14:creationId xmlns:p14="http://schemas.microsoft.com/office/powerpoint/2010/main" val="1503051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BFC7691-3526-310C-4C75-6F83A8662837}"/>
              </a:ext>
            </a:extLst>
          </p:cNvPr>
          <p:cNvSpPr txBox="1">
            <a:spLocks/>
          </p:cNvSpPr>
          <p:nvPr/>
        </p:nvSpPr>
        <p:spPr bwMode="auto">
          <a:xfrm>
            <a:off x="1890665" y="1042416"/>
            <a:ext cx="8410669" cy="113041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nSpc>
                <a:spcPct val="107000"/>
              </a:lnSpc>
              <a:spcBef>
                <a:spcPts val="0"/>
              </a:spcBef>
              <a:spcAft>
                <a:spcPts val="800"/>
              </a:spcAft>
            </a:pPr>
            <a:r>
              <a:rPr lang="en-US"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BSA Role &amp; Commitment to </a:t>
            </a:r>
            <a:r>
              <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UMC</a:t>
            </a:r>
          </a:p>
          <a:p>
            <a:pPr>
              <a:lnSpc>
                <a:spcPct val="107000"/>
              </a:lnSpc>
              <a:spcBef>
                <a:spcPts val="0"/>
              </a:spcBef>
              <a:spcAft>
                <a:spcPts val="800"/>
              </a:spcAft>
            </a:pPr>
            <a:r>
              <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BSA Insurance</a:t>
            </a:r>
          </a:p>
          <a:p>
            <a:pPr>
              <a:lnSpc>
                <a:spcPct val="107000"/>
              </a:lnSpc>
              <a:spcBef>
                <a:spcPts val="0"/>
              </a:spcBef>
              <a:spcAft>
                <a:spcPts val="800"/>
              </a:spcAft>
            </a:pPr>
            <a:br>
              <a:rPr lang="en-US"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8" name="Content Placeholder 2">
            <a:extLst>
              <a:ext uri="{FF2B5EF4-FFF2-40B4-BE49-F238E27FC236}">
                <a16:creationId xmlns:a16="http://schemas.microsoft.com/office/drawing/2014/main" id="{72B14221-7A4F-7DB3-B4FC-473F1C88E9CB}"/>
              </a:ext>
            </a:extLst>
          </p:cNvPr>
          <p:cNvSpPr txBox="1">
            <a:spLocks/>
          </p:cNvSpPr>
          <p:nvPr/>
        </p:nvSpPr>
        <p:spPr bwMode="auto">
          <a:xfrm>
            <a:off x="838199" y="1823119"/>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marR="0" lvl="0" indent="-342900" algn="l">
              <a:lnSpc>
                <a:spcPct val="107000"/>
              </a:lnSpc>
              <a:spcBef>
                <a:spcPts val="0"/>
              </a:spcBef>
              <a:spcAft>
                <a:spcPts val="0"/>
              </a:spcAft>
              <a:buFont typeface="Symbol" panose="05050102010706020507" pitchFamily="18" charset="2"/>
              <a:buChar char=""/>
            </a:pPr>
            <a:r>
              <a:rPr lang="en-US" sz="2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Provide National Resources – YPT, CBC, IT, Literature, Uniforms etc.</a:t>
            </a:r>
            <a:endParaRPr lang="en-US"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US" sz="2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Indemnify the UMC and its entities related to the Church</a:t>
            </a:r>
            <a:endParaRPr lang="en-US"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US" sz="2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Provide legal defense for the UMC</a:t>
            </a:r>
            <a:endParaRPr lang="en-US"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US" sz="28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Provide General Liability Insurance Coverage for ALL Organizations </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a:lnSpc>
                <a:spcPct val="107000"/>
              </a:lnSpc>
              <a:spcBef>
                <a:spcPts val="0"/>
              </a:spcBef>
              <a:spcAft>
                <a:spcPts val="0"/>
              </a:spcAft>
              <a:buFont typeface="Courier New" panose="02070309020205020404" pitchFamily="49" charset="0"/>
              <a:buChar char="o"/>
            </a:pPr>
            <a:r>
              <a:rPr lang="en-US"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$7.5M limit for each occurrence</a:t>
            </a:r>
            <a:endPar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a:lnSpc>
                <a:spcPct val="107000"/>
              </a:lnSpc>
              <a:spcBef>
                <a:spcPts val="0"/>
              </a:spcBef>
              <a:spcAft>
                <a:spcPts val="0"/>
              </a:spcAft>
              <a:buFont typeface="Courier New" panose="02070309020205020404" pitchFamily="49" charset="0"/>
              <a:buChar char="o"/>
            </a:pPr>
            <a:r>
              <a:rPr lang="en-US"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$23M annual aggregate limit</a:t>
            </a:r>
          </a:p>
          <a:p>
            <a:pPr marL="742950" marR="0" lvl="1" indent="-285750" algn="l">
              <a:lnSpc>
                <a:spcPct val="107000"/>
              </a:lnSpc>
              <a:spcBef>
                <a:spcPts val="0"/>
              </a:spcBef>
              <a:spcAft>
                <a:spcPts val="0"/>
              </a:spcAft>
              <a:buFont typeface="Courier New" panose="02070309020205020404" pitchFamily="49" charset="0"/>
              <a:buChar char="o"/>
            </a:pPr>
            <a:r>
              <a:rPr lang="en-US" b="1" dirty="0">
                <a:solidFill>
                  <a:schemeClr val="tx1"/>
                </a:solidFill>
                <a:latin typeface="Calibri" panose="020F0502020204030204" pitchFamily="34" charset="0"/>
                <a:ea typeface="Calibri" panose="020F0502020204030204" pitchFamily="34" charset="0"/>
                <a:cs typeface="Times New Roman" panose="02020603050405020304" pitchFamily="18" charset="0"/>
              </a:rPr>
              <a:t>GLIP provides Commercial Automobile Liability Insurance Excess of local councils' coverage</a:t>
            </a:r>
          </a:p>
          <a:p>
            <a:pPr marL="742950" marR="0" lvl="1" indent="-285750" algn="l">
              <a:lnSpc>
                <a:spcPct val="107000"/>
              </a:lnSpc>
              <a:spcBef>
                <a:spcPts val="0"/>
              </a:spcBef>
              <a:spcAft>
                <a:spcPts val="0"/>
              </a:spcAft>
              <a:buFont typeface="Courier New" panose="02070309020205020404" pitchFamily="49" charset="0"/>
              <a:buChar char="o"/>
            </a:pPr>
            <a:endPar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a:lnSpc>
                <a:spcPct val="107000"/>
              </a:lnSpc>
              <a:spcBef>
                <a:spcPts val="0"/>
              </a:spcBef>
              <a:spcAft>
                <a:spcPts val="800"/>
              </a:spcAft>
              <a:buFont typeface="Courier New" panose="02070309020205020404" pitchFamily="49" charset="0"/>
              <a:buChar char="o"/>
            </a:pPr>
            <a:endParaRPr lang="en-US"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US" dirty="0"/>
          </a:p>
        </p:txBody>
      </p:sp>
      <p:sp>
        <p:nvSpPr>
          <p:cNvPr id="4" name="Slide Number Placeholder 6">
            <a:extLst>
              <a:ext uri="{FF2B5EF4-FFF2-40B4-BE49-F238E27FC236}">
                <a16:creationId xmlns:a16="http://schemas.microsoft.com/office/drawing/2014/main" id="{443C16A9-E287-00AA-703C-4D0BF99D867B}"/>
              </a:ext>
            </a:extLst>
          </p:cNvPr>
          <p:cNvSpPr txBox="1">
            <a:spLocks/>
          </p:cNvSpPr>
          <p:nvPr/>
        </p:nvSpPr>
        <p:spPr>
          <a:xfrm>
            <a:off x="8572174" y="653893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AC311EB-D9F0-41F1-9EAC-6EA3DC7E7F0A}" type="slidenum">
              <a:rPr lang="en-US" sz="1600" smtClean="0">
                <a:solidFill>
                  <a:schemeClr val="bg1"/>
                </a:solidFill>
              </a:rPr>
              <a:pPr algn="r"/>
              <a:t>11</a:t>
            </a:fld>
            <a:endParaRPr lang="en-US" sz="1600" dirty="0">
              <a:solidFill>
                <a:schemeClr val="bg1"/>
              </a:solidFill>
            </a:endParaRPr>
          </a:p>
        </p:txBody>
      </p:sp>
    </p:spTree>
    <p:extLst>
      <p:ext uri="{BB962C8B-B14F-4D97-AF65-F5344CB8AC3E}">
        <p14:creationId xmlns:p14="http://schemas.microsoft.com/office/powerpoint/2010/main" val="974323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3F488DC-6604-E9CA-9489-555D63348EFE}"/>
              </a:ext>
            </a:extLst>
          </p:cNvPr>
          <p:cNvPicPr>
            <a:picLocks noGrp="1" noChangeAspect="1"/>
          </p:cNvPicPr>
          <p:nvPr>
            <p:ph idx="1"/>
          </p:nvPr>
        </p:nvPicPr>
        <p:blipFill rotWithShape="1">
          <a:blip r:embed="rId3"/>
          <a:srcRect l="9983" t="22839" r="78472" b="18261"/>
          <a:stretch/>
        </p:blipFill>
        <p:spPr>
          <a:xfrm>
            <a:off x="-68513" y="232998"/>
            <a:ext cx="5595490" cy="5839029"/>
          </a:xfrm>
        </p:spPr>
      </p:pic>
      <p:sp>
        <p:nvSpPr>
          <p:cNvPr id="12" name="TextBox 11">
            <a:extLst>
              <a:ext uri="{FF2B5EF4-FFF2-40B4-BE49-F238E27FC236}">
                <a16:creationId xmlns:a16="http://schemas.microsoft.com/office/drawing/2014/main" id="{FE720683-5A1F-9516-5AEF-97280789F560}"/>
              </a:ext>
            </a:extLst>
          </p:cNvPr>
          <p:cNvSpPr txBox="1"/>
          <p:nvPr/>
        </p:nvSpPr>
        <p:spPr>
          <a:xfrm>
            <a:off x="9408014" y="3717041"/>
            <a:ext cx="2647309" cy="646331"/>
          </a:xfrm>
          <a:prstGeom prst="rect">
            <a:avLst/>
          </a:prstGeom>
          <a:noFill/>
        </p:spPr>
        <p:txBody>
          <a:bodyPr wrap="square" rtlCol="0">
            <a:spAutoFit/>
          </a:bodyPr>
          <a:lstStyle/>
          <a:p>
            <a:r>
              <a:rPr lang="en-US" dirty="0"/>
              <a:t>Annual aggregate $23,000,000</a:t>
            </a:r>
          </a:p>
        </p:txBody>
      </p:sp>
      <p:pic>
        <p:nvPicPr>
          <p:cNvPr id="18" name="Content Placeholder 4">
            <a:extLst>
              <a:ext uri="{FF2B5EF4-FFF2-40B4-BE49-F238E27FC236}">
                <a16:creationId xmlns:a16="http://schemas.microsoft.com/office/drawing/2014/main" id="{9BD9152E-BADD-5AC4-89BF-EE2306ECB3AC}"/>
              </a:ext>
            </a:extLst>
          </p:cNvPr>
          <p:cNvPicPr>
            <a:picLocks noChangeAspect="1"/>
          </p:cNvPicPr>
          <p:nvPr/>
        </p:nvPicPr>
        <p:blipFill rotWithShape="1">
          <a:blip r:embed="rId3"/>
          <a:srcRect l="17230" t="49018" r="78944" b="33767"/>
          <a:stretch/>
        </p:blipFill>
        <p:spPr bwMode="auto">
          <a:xfrm>
            <a:off x="5328013" y="1998921"/>
            <a:ext cx="3734104" cy="3436241"/>
          </a:xfrm>
          <a:prstGeom prst="rect">
            <a:avLst/>
          </a:prstGeom>
          <a:noFill/>
          <a:ln w="9525">
            <a:noFill/>
            <a:miter lim="800000"/>
            <a:headEnd/>
            <a:tailEnd/>
          </a:ln>
        </p:spPr>
      </p:pic>
      <p:sp>
        <p:nvSpPr>
          <p:cNvPr id="6" name="TextBox 5">
            <a:extLst>
              <a:ext uri="{FF2B5EF4-FFF2-40B4-BE49-F238E27FC236}">
                <a16:creationId xmlns:a16="http://schemas.microsoft.com/office/drawing/2014/main" id="{AA007A48-95E6-6703-3724-7DE72D5101AB}"/>
              </a:ext>
            </a:extLst>
          </p:cNvPr>
          <p:cNvSpPr txBox="1"/>
          <p:nvPr/>
        </p:nvSpPr>
        <p:spPr>
          <a:xfrm>
            <a:off x="9408014" y="1226999"/>
            <a:ext cx="2647308" cy="646331"/>
          </a:xfrm>
          <a:prstGeom prst="rect">
            <a:avLst/>
          </a:prstGeom>
          <a:noFill/>
        </p:spPr>
        <p:txBody>
          <a:bodyPr wrap="square" rtlCol="0">
            <a:spAutoFit/>
          </a:bodyPr>
          <a:lstStyle/>
          <a:p>
            <a:r>
              <a:rPr lang="en-US" dirty="0"/>
              <a:t>GL Coverage with limits of $7,500,000</a:t>
            </a:r>
          </a:p>
        </p:txBody>
      </p:sp>
      <p:cxnSp>
        <p:nvCxnSpPr>
          <p:cNvPr id="10" name="Straight Arrow Connector 9">
            <a:extLst>
              <a:ext uri="{FF2B5EF4-FFF2-40B4-BE49-F238E27FC236}">
                <a16:creationId xmlns:a16="http://schemas.microsoft.com/office/drawing/2014/main" id="{25C4F40F-7711-B1A7-3024-1AA2F2E1EEFA}"/>
              </a:ext>
            </a:extLst>
          </p:cNvPr>
          <p:cNvCxnSpPr>
            <a:cxnSpLocks/>
            <a:stCxn id="6" idx="1"/>
          </p:cNvCxnSpPr>
          <p:nvPr/>
        </p:nvCxnSpPr>
        <p:spPr>
          <a:xfrm flipH="1">
            <a:off x="8102009" y="1550165"/>
            <a:ext cx="1306005" cy="318132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1D425433-ADD5-86B4-574E-B67B9EB1628E}"/>
              </a:ext>
            </a:extLst>
          </p:cNvPr>
          <p:cNvCxnSpPr>
            <a:cxnSpLocks/>
            <a:stCxn id="6" idx="1"/>
          </p:cNvCxnSpPr>
          <p:nvPr/>
        </p:nvCxnSpPr>
        <p:spPr>
          <a:xfrm flipH="1">
            <a:off x="8431619" y="1550165"/>
            <a:ext cx="976395" cy="85504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98273D2-1E89-66D4-BAC3-9AC990F7831A}"/>
              </a:ext>
            </a:extLst>
          </p:cNvPr>
          <p:cNvCxnSpPr>
            <a:cxnSpLocks/>
          </p:cNvCxnSpPr>
          <p:nvPr/>
        </p:nvCxnSpPr>
        <p:spPr>
          <a:xfrm flipH="1" flipV="1">
            <a:off x="8198778" y="3429000"/>
            <a:ext cx="1158852" cy="564309"/>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5D4DEB9-DEFB-A344-DCF3-09ACD4639426}"/>
              </a:ext>
            </a:extLst>
          </p:cNvPr>
          <p:cNvCxnSpPr>
            <a:cxnSpLocks/>
          </p:cNvCxnSpPr>
          <p:nvPr/>
        </p:nvCxnSpPr>
        <p:spPr>
          <a:xfrm flipH="1">
            <a:off x="8431619" y="3993309"/>
            <a:ext cx="943862" cy="1186935"/>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5210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DC0BD-7510-5DAD-54DE-A31564FD98A3}"/>
              </a:ext>
            </a:extLst>
          </p:cNvPr>
          <p:cNvSpPr>
            <a:spLocks noGrp="1"/>
          </p:cNvSpPr>
          <p:nvPr>
            <p:ph type="title"/>
          </p:nvPr>
        </p:nvSpPr>
        <p:spPr/>
        <p:txBody>
          <a:bodyPr/>
          <a:lstStyle/>
          <a:p>
            <a:r>
              <a:rPr lang="en-US" dirty="0"/>
              <a:t>BSA Liability Insurance as of 3/1/2022</a:t>
            </a:r>
          </a:p>
        </p:txBody>
      </p:sp>
      <p:sp>
        <p:nvSpPr>
          <p:cNvPr id="6" name="TextBox 5">
            <a:extLst>
              <a:ext uri="{FF2B5EF4-FFF2-40B4-BE49-F238E27FC236}">
                <a16:creationId xmlns:a16="http://schemas.microsoft.com/office/drawing/2014/main" id="{3F102885-EB1C-7D26-763F-006E4537787E}"/>
              </a:ext>
            </a:extLst>
          </p:cNvPr>
          <p:cNvSpPr txBox="1"/>
          <p:nvPr/>
        </p:nvSpPr>
        <p:spPr>
          <a:xfrm>
            <a:off x="1641060" y="2161505"/>
            <a:ext cx="2688725" cy="2923877"/>
          </a:xfrm>
          <a:prstGeom prst="rect">
            <a:avLst/>
          </a:prstGeom>
          <a:solidFill>
            <a:schemeClr val="accent5">
              <a:lumMod val="40000"/>
              <a:lumOff val="60000"/>
            </a:schemeClr>
          </a:solidFill>
          <a:ln>
            <a:solidFill>
              <a:schemeClr val="tx1"/>
            </a:solidFill>
          </a:ln>
        </p:spPr>
        <p:txBody>
          <a:bodyPr wrap="square" rtlCol="0" anchor="ctr">
            <a:spAutoFit/>
          </a:bodyPr>
          <a:lstStyle/>
          <a:p>
            <a:endParaRPr lang="en-US" sz="800" b="1" dirty="0"/>
          </a:p>
          <a:p>
            <a:pPr algn="ctr"/>
            <a:r>
              <a:rPr lang="en-US" sz="1400" b="1" dirty="0">
                <a:effectLst>
                  <a:outerShdw blurRad="38100" dist="38100" dir="2700000" algn="tl">
                    <a:srgbClr val="000000">
                      <a:alpha val="43137"/>
                    </a:srgbClr>
                  </a:outerShdw>
                </a:effectLst>
              </a:rPr>
              <a:t>General Liability Insurance Program (GLIP)</a:t>
            </a:r>
          </a:p>
          <a:p>
            <a:endParaRPr lang="en-US" sz="1100" b="1" dirty="0"/>
          </a:p>
          <a:p>
            <a:r>
              <a:rPr lang="en-US" sz="1100" b="1" dirty="0"/>
              <a:t>Excess Insurance extends general liability limits to </a:t>
            </a:r>
            <a:r>
              <a:rPr lang="en-US" sz="1100" b="1" i="0" u="none" strike="noStrike" dirty="0">
                <a:solidFill>
                  <a:srgbClr val="000000"/>
                </a:solidFill>
                <a:effectLst/>
                <a:latin typeface="Calibri" panose="020F0502020204030204" pitchFamily="34" charset="0"/>
              </a:rPr>
              <a:t>TOTAL: $57.5M occurrence/$73M aggregate</a:t>
            </a:r>
          </a:p>
          <a:p>
            <a:endParaRPr lang="en-US" sz="1100" b="1" dirty="0">
              <a:solidFill>
                <a:srgbClr val="000000"/>
              </a:solidFill>
              <a:latin typeface="Calibri" panose="020F0502020204030204" pitchFamily="34" charset="0"/>
            </a:endParaRPr>
          </a:p>
          <a:p>
            <a:r>
              <a:rPr lang="en-US" sz="1100" b="1" dirty="0"/>
              <a:t>Custom (“Manuscript”)  policy includes broad coverage to address the scouting program – including sexual abuse &amp; molestation claims</a:t>
            </a:r>
          </a:p>
          <a:p>
            <a:endParaRPr lang="en-US" sz="1100" b="1" dirty="0"/>
          </a:p>
          <a:p>
            <a:r>
              <a:rPr lang="en-US" sz="1100" b="1" dirty="0"/>
              <a:t>GLIP coverage is first dollar – no deductible (retention)</a:t>
            </a:r>
          </a:p>
          <a:p>
            <a:endParaRPr lang="en-US" sz="800" b="1" dirty="0"/>
          </a:p>
          <a:p>
            <a:endParaRPr lang="en-US" sz="800" b="1" dirty="0"/>
          </a:p>
        </p:txBody>
      </p:sp>
      <p:sp>
        <p:nvSpPr>
          <p:cNvPr id="7" name="TextBox 6">
            <a:extLst>
              <a:ext uri="{FF2B5EF4-FFF2-40B4-BE49-F238E27FC236}">
                <a16:creationId xmlns:a16="http://schemas.microsoft.com/office/drawing/2014/main" id="{49333BB2-4364-029E-24C8-D3A590ABDA7F}"/>
              </a:ext>
            </a:extLst>
          </p:cNvPr>
          <p:cNvSpPr txBox="1"/>
          <p:nvPr/>
        </p:nvSpPr>
        <p:spPr>
          <a:xfrm>
            <a:off x="2399818" y="5086758"/>
            <a:ext cx="443581" cy="461665"/>
          </a:xfrm>
          <a:prstGeom prst="rect">
            <a:avLst/>
          </a:prstGeom>
          <a:solidFill>
            <a:schemeClr val="bg1">
              <a:lumMod val="85000"/>
            </a:schemeClr>
          </a:solidFill>
          <a:ln>
            <a:solidFill>
              <a:schemeClr val="tx1"/>
            </a:solidFill>
          </a:ln>
        </p:spPr>
        <p:txBody>
          <a:bodyPr wrap="square" rtlCol="0" anchor="ctr">
            <a:spAutoFit/>
          </a:bodyPr>
          <a:lstStyle/>
          <a:p>
            <a:endParaRPr lang="en-US" sz="600" b="1" dirty="0"/>
          </a:p>
          <a:p>
            <a:r>
              <a:rPr lang="en-US" sz="600" b="1" dirty="0"/>
              <a:t>Auto*</a:t>
            </a:r>
          </a:p>
          <a:p>
            <a:endParaRPr lang="en-US" sz="600" b="1" dirty="0"/>
          </a:p>
          <a:p>
            <a:endParaRPr lang="en-US" sz="600" b="1" dirty="0"/>
          </a:p>
        </p:txBody>
      </p:sp>
      <p:sp>
        <p:nvSpPr>
          <p:cNvPr id="9" name="TextBox 8">
            <a:extLst>
              <a:ext uri="{FF2B5EF4-FFF2-40B4-BE49-F238E27FC236}">
                <a16:creationId xmlns:a16="http://schemas.microsoft.com/office/drawing/2014/main" id="{634091A7-20E1-B914-FADB-4EE9C12B4B19}"/>
              </a:ext>
            </a:extLst>
          </p:cNvPr>
          <p:cNvSpPr txBox="1"/>
          <p:nvPr/>
        </p:nvSpPr>
        <p:spPr>
          <a:xfrm>
            <a:off x="1641060" y="5086757"/>
            <a:ext cx="758758" cy="461665"/>
          </a:xfrm>
          <a:prstGeom prst="rect">
            <a:avLst/>
          </a:prstGeom>
          <a:solidFill>
            <a:schemeClr val="accent5">
              <a:lumMod val="40000"/>
              <a:lumOff val="60000"/>
            </a:schemeClr>
          </a:solidFill>
          <a:ln>
            <a:solidFill>
              <a:schemeClr val="tx1"/>
            </a:solidFill>
          </a:ln>
        </p:spPr>
        <p:txBody>
          <a:bodyPr wrap="square" rtlCol="0" anchor="ctr">
            <a:spAutoFit/>
          </a:bodyPr>
          <a:lstStyle/>
          <a:p>
            <a:r>
              <a:rPr lang="en-US" sz="600" b="1" dirty="0"/>
              <a:t>Primary General Liability $1M Per Occurrence / $10M Agg</a:t>
            </a:r>
          </a:p>
        </p:txBody>
      </p:sp>
      <p:sp>
        <p:nvSpPr>
          <p:cNvPr id="10" name="TextBox 9">
            <a:extLst>
              <a:ext uri="{FF2B5EF4-FFF2-40B4-BE49-F238E27FC236}">
                <a16:creationId xmlns:a16="http://schemas.microsoft.com/office/drawing/2014/main" id="{85D523DF-947C-D376-2789-628252898302}"/>
              </a:ext>
            </a:extLst>
          </p:cNvPr>
          <p:cNvSpPr txBox="1"/>
          <p:nvPr/>
        </p:nvSpPr>
        <p:spPr>
          <a:xfrm>
            <a:off x="2847290" y="5086757"/>
            <a:ext cx="470819" cy="461665"/>
          </a:xfrm>
          <a:prstGeom prst="rect">
            <a:avLst/>
          </a:prstGeom>
          <a:solidFill>
            <a:schemeClr val="bg1">
              <a:lumMod val="85000"/>
            </a:schemeClr>
          </a:solidFill>
          <a:ln>
            <a:solidFill>
              <a:schemeClr val="tx1"/>
            </a:solidFill>
          </a:ln>
        </p:spPr>
        <p:txBody>
          <a:bodyPr wrap="square" rtlCol="0" anchor="ctr">
            <a:spAutoFit/>
          </a:bodyPr>
          <a:lstStyle/>
          <a:p>
            <a:endParaRPr lang="en-US" sz="600" b="1" dirty="0"/>
          </a:p>
          <a:p>
            <a:r>
              <a:rPr lang="en-US" sz="600" b="1" dirty="0"/>
              <a:t>WC + EL $1/1/1M</a:t>
            </a:r>
          </a:p>
          <a:p>
            <a:endParaRPr lang="en-US" sz="600" b="1" dirty="0"/>
          </a:p>
        </p:txBody>
      </p:sp>
      <p:sp>
        <p:nvSpPr>
          <p:cNvPr id="12" name="TextBox 11">
            <a:extLst>
              <a:ext uri="{FF2B5EF4-FFF2-40B4-BE49-F238E27FC236}">
                <a16:creationId xmlns:a16="http://schemas.microsoft.com/office/drawing/2014/main" id="{02D71C6C-E916-568D-767E-8535C0B97A81}"/>
              </a:ext>
            </a:extLst>
          </p:cNvPr>
          <p:cNvSpPr txBox="1"/>
          <p:nvPr/>
        </p:nvSpPr>
        <p:spPr>
          <a:xfrm>
            <a:off x="3318109" y="5086757"/>
            <a:ext cx="548640" cy="461665"/>
          </a:xfrm>
          <a:prstGeom prst="rect">
            <a:avLst/>
          </a:prstGeom>
          <a:solidFill>
            <a:schemeClr val="bg1">
              <a:lumMod val="85000"/>
            </a:schemeClr>
          </a:solidFill>
          <a:ln>
            <a:solidFill>
              <a:schemeClr val="tx1"/>
            </a:solidFill>
          </a:ln>
        </p:spPr>
        <p:txBody>
          <a:bodyPr wrap="square" rtlCol="0" anchor="ctr">
            <a:spAutoFit/>
          </a:bodyPr>
          <a:lstStyle/>
          <a:p>
            <a:r>
              <a:rPr lang="en-US" sz="600" b="1" dirty="0"/>
              <a:t>Non-Scout Family Adventure GL</a:t>
            </a:r>
          </a:p>
        </p:txBody>
      </p:sp>
      <p:sp>
        <p:nvSpPr>
          <p:cNvPr id="13" name="TextBox 12">
            <a:extLst>
              <a:ext uri="{FF2B5EF4-FFF2-40B4-BE49-F238E27FC236}">
                <a16:creationId xmlns:a16="http://schemas.microsoft.com/office/drawing/2014/main" id="{1E6F0E29-1BAD-0FF4-4502-193B8B45E2B8}"/>
              </a:ext>
            </a:extLst>
          </p:cNvPr>
          <p:cNvSpPr txBox="1"/>
          <p:nvPr/>
        </p:nvSpPr>
        <p:spPr>
          <a:xfrm>
            <a:off x="3866749" y="5086757"/>
            <a:ext cx="463036" cy="461665"/>
          </a:xfrm>
          <a:prstGeom prst="rect">
            <a:avLst/>
          </a:prstGeom>
          <a:solidFill>
            <a:schemeClr val="bg1">
              <a:lumMod val="85000"/>
            </a:schemeClr>
          </a:solidFill>
          <a:ln>
            <a:solidFill>
              <a:schemeClr val="tx1"/>
            </a:solidFill>
          </a:ln>
        </p:spPr>
        <p:txBody>
          <a:bodyPr wrap="square" rtlCol="0" anchor="ctr">
            <a:spAutoFit/>
          </a:bodyPr>
          <a:lstStyle/>
          <a:p>
            <a:endParaRPr lang="en-US" sz="600" b="1" dirty="0"/>
          </a:p>
          <a:p>
            <a:r>
              <a:rPr lang="en-US" sz="600" b="1" dirty="0"/>
              <a:t>Foreign GL EL  AL</a:t>
            </a:r>
          </a:p>
          <a:p>
            <a:endParaRPr lang="en-US" sz="600" b="1" dirty="0"/>
          </a:p>
        </p:txBody>
      </p:sp>
      <p:sp>
        <p:nvSpPr>
          <p:cNvPr id="14" name="TextBox 13">
            <a:extLst>
              <a:ext uri="{FF2B5EF4-FFF2-40B4-BE49-F238E27FC236}">
                <a16:creationId xmlns:a16="http://schemas.microsoft.com/office/drawing/2014/main" id="{933B9082-37F3-7A0F-70F0-19BDD129BA8B}"/>
              </a:ext>
            </a:extLst>
          </p:cNvPr>
          <p:cNvSpPr txBox="1"/>
          <p:nvPr/>
        </p:nvSpPr>
        <p:spPr>
          <a:xfrm>
            <a:off x="4960465" y="3732538"/>
            <a:ext cx="1201996" cy="1815882"/>
          </a:xfrm>
          <a:prstGeom prst="rect">
            <a:avLst/>
          </a:prstGeom>
          <a:solidFill>
            <a:schemeClr val="accent5">
              <a:lumMod val="40000"/>
              <a:lumOff val="60000"/>
            </a:schemeClr>
          </a:solidFill>
          <a:ln>
            <a:solidFill>
              <a:schemeClr val="tx1"/>
            </a:solidFill>
          </a:ln>
        </p:spPr>
        <p:txBody>
          <a:bodyPr wrap="square" rtlCol="0" anchor="ctr">
            <a:spAutoFit/>
          </a:bodyPr>
          <a:lstStyle/>
          <a:p>
            <a:endParaRPr lang="en-US" sz="1100" b="1" dirty="0"/>
          </a:p>
          <a:p>
            <a:pPr algn="ctr"/>
            <a:r>
              <a:rPr lang="en-US" sz="1000" b="1" dirty="0">
                <a:effectLst>
                  <a:outerShdw blurRad="38100" dist="38100" dir="2700000" algn="tl">
                    <a:srgbClr val="000000">
                      <a:alpha val="43137"/>
                    </a:srgbClr>
                  </a:outerShdw>
                </a:effectLst>
              </a:rPr>
              <a:t>D&amp;O Policies</a:t>
            </a:r>
          </a:p>
          <a:p>
            <a:r>
              <a:rPr lang="en-US" sz="1000" b="1" dirty="0"/>
              <a:t> </a:t>
            </a:r>
          </a:p>
          <a:p>
            <a:r>
              <a:rPr lang="en-US" sz="1000" b="1" dirty="0"/>
              <a:t>BSA $35M ABC</a:t>
            </a:r>
          </a:p>
          <a:p>
            <a:endParaRPr lang="en-US" sz="1000" b="1" dirty="0"/>
          </a:p>
          <a:p>
            <a:r>
              <a:rPr lang="en-US" sz="1000" b="1" dirty="0"/>
              <a:t>Local Councils </a:t>
            </a:r>
          </a:p>
          <a:p>
            <a:pPr marL="171450" indent="-171450">
              <a:buFont typeface="Wingdings" panose="05000000000000000000" pitchFamily="2" charset="2"/>
              <a:buChar char="Ø"/>
            </a:pPr>
            <a:r>
              <a:rPr lang="en-US" sz="1000" b="1" dirty="0"/>
              <a:t>$1M per </a:t>
            </a:r>
          </a:p>
          <a:p>
            <a:pPr marL="171450" indent="-171450">
              <a:buFont typeface="Wingdings" panose="05000000000000000000" pitchFamily="2" charset="2"/>
              <a:buChar char="Ø"/>
            </a:pPr>
            <a:r>
              <a:rPr lang="en-US" sz="1000" b="1" dirty="0"/>
              <a:t>$35M agg ABC</a:t>
            </a:r>
          </a:p>
          <a:p>
            <a:endParaRPr lang="en-US" sz="1000" b="1" dirty="0"/>
          </a:p>
          <a:p>
            <a:r>
              <a:rPr lang="en-US" sz="1000" b="1" dirty="0"/>
              <a:t>BSAAM $15M ABC</a:t>
            </a:r>
          </a:p>
          <a:p>
            <a:endParaRPr lang="en-US" sz="1100" b="1" dirty="0"/>
          </a:p>
        </p:txBody>
      </p:sp>
      <p:sp>
        <p:nvSpPr>
          <p:cNvPr id="17" name="Content Placeholder 2">
            <a:extLst>
              <a:ext uri="{FF2B5EF4-FFF2-40B4-BE49-F238E27FC236}">
                <a16:creationId xmlns:a16="http://schemas.microsoft.com/office/drawing/2014/main" id="{1F9EFE37-43A2-B1C9-99A6-B07182A6FC4F}"/>
              </a:ext>
            </a:extLst>
          </p:cNvPr>
          <p:cNvSpPr txBox="1">
            <a:spLocks/>
          </p:cNvSpPr>
          <p:nvPr/>
        </p:nvSpPr>
        <p:spPr bwMode="auto">
          <a:xfrm>
            <a:off x="7225048" y="1629738"/>
            <a:ext cx="4237149" cy="16147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 typeface="Arial" charset="0"/>
              <a:buNone/>
            </a:pPr>
            <a:r>
              <a:rPr lang="en-US" sz="1400" b="1" dirty="0"/>
              <a:t>BSA’s 2022 Cost of Insurance: Insurance Premiums $42.4M for 3/1/22-3/1/23</a:t>
            </a:r>
          </a:p>
          <a:p>
            <a:pPr marL="0" indent="0">
              <a:buFont typeface="Arial" charset="0"/>
              <a:buNone/>
            </a:pPr>
            <a:endParaRPr lang="en-US" sz="1400" b="1" dirty="0"/>
          </a:p>
          <a:p>
            <a:r>
              <a:rPr lang="en-US" sz="1400" dirty="0"/>
              <a:t>$41.3M National </a:t>
            </a:r>
          </a:p>
          <a:p>
            <a:pPr lvl="1"/>
            <a:r>
              <a:rPr lang="en-US" sz="1000" dirty="0"/>
              <a:t>Includes $37M for GLIP</a:t>
            </a:r>
          </a:p>
          <a:p>
            <a:pPr marL="457200" lvl="1" indent="0">
              <a:buNone/>
            </a:pPr>
            <a:endParaRPr lang="en-US" sz="1000" dirty="0"/>
          </a:p>
          <a:p>
            <a:r>
              <a:rPr lang="en-US" sz="1400" dirty="0"/>
              <a:t>$1M for D&amp;O coverage purchased on behalf of Local Councils </a:t>
            </a:r>
            <a:r>
              <a:rPr lang="en-US" sz="1400" i="1" dirty="0"/>
              <a:t>– does not include optional excess D&amp;O limits that Councils purchase &amp; pay directly</a:t>
            </a:r>
          </a:p>
          <a:p>
            <a:pPr marL="0" indent="0">
              <a:buNone/>
            </a:pPr>
            <a:endParaRPr lang="en-US" sz="1400" i="1" dirty="0"/>
          </a:p>
          <a:p>
            <a:r>
              <a:rPr lang="en-US" sz="1400" i="1" dirty="0"/>
              <a:t>Insurance costs  </a:t>
            </a:r>
            <a:r>
              <a:rPr lang="en-US" sz="1400" i="1" dirty="0">
                <a:cs typeface="Courier New" panose="02070309020205020404" pitchFamily="49" charset="0"/>
              </a:rPr>
              <a:t>͌$28.50/member (2021) </a:t>
            </a:r>
          </a:p>
          <a:p>
            <a:endParaRPr lang="en-US" sz="1400" i="1" dirty="0">
              <a:cs typeface="Courier New" panose="02070309020205020404" pitchFamily="49" charset="0"/>
            </a:endParaRPr>
          </a:p>
          <a:p>
            <a:r>
              <a:rPr lang="en-US" sz="1400" i="1" dirty="0">
                <a:cs typeface="Courier New" panose="02070309020205020404" pitchFamily="49" charset="0"/>
              </a:rPr>
              <a:t>Insurance costs </a:t>
            </a:r>
            <a:r>
              <a:rPr lang="en-US" sz="1400" i="1" dirty="0"/>
              <a:t> </a:t>
            </a:r>
            <a:r>
              <a:rPr lang="en-US" sz="1400" i="1" dirty="0">
                <a:cs typeface="Courier New" panose="02070309020205020404" pitchFamily="49" charset="0"/>
              </a:rPr>
              <a:t>͌$52/member (Calculation based on youth membership through June 2022)</a:t>
            </a:r>
            <a:endParaRPr lang="en-US" sz="1400" i="1" dirty="0"/>
          </a:p>
          <a:p>
            <a:endParaRPr lang="en-US" sz="1400" dirty="0"/>
          </a:p>
        </p:txBody>
      </p:sp>
      <p:sp>
        <p:nvSpPr>
          <p:cNvPr id="18" name="TextBox 17">
            <a:extLst>
              <a:ext uri="{FF2B5EF4-FFF2-40B4-BE49-F238E27FC236}">
                <a16:creationId xmlns:a16="http://schemas.microsoft.com/office/drawing/2014/main" id="{5137BC9E-9C58-0556-1463-49E34E1095FD}"/>
              </a:ext>
            </a:extLst>
          </p:cNvPr>
          <p:cNvSpPr txBox="1"/>
          <p:nvPr/>
        </p:nvSpPr>
        <p:spPr>
          <a:xfrm>
            <a:off x="793195" y="5763911"/>
            <a:ext cx="8654933" cy="276999"/>
          </a:xfrm>
          <a:prstGeom prst="rect">
            <a:avLst/>
          </a:prstGeom>
          <a:noFill/>
        </p:spPr>
        <p:txBody>
          <a:bodyPr wrap="none" rtlCol="0">
            <a:spAutoFit/>
          </a:bodyPr>
          <a:lstStyle/>
          <a:p>
            <a:r>
              <a:rPr lang="en-US" sz="1200" dirty="0"/>
              <a:t>*Local Councils are responsible for purchasing $1M Auto Liability locally including hired/non-owned auto coverage (covering volunteers)</a:t>
            </a:r>
          </a:p>
        </p:txBody>
      </p:sp>
      <p:sp>
        <p:nvSpPr>
          <p:cNvPr id="19" name="TextBox 18">
            <a:extLst>
              <a:ext uri="{FF2B5EF4-FFF2-40B4-BE49-F238E27FC236}">
                <a16:creationId xmlns:a16="http://schemas.microsoft.com/office/drawing/2014/main" id="{53B8586C-EB5A-A05B-EBE5-C4F22C6DB544}"/>
              </a:ext>
            </a:extLst>
          </p:cNvPr>
          <p:cNvSpPr txBox="1"/>
          <p:nvPr/>
        </p:nvSpPr>
        <p:spPr>
          <a:xfrm>
            <a:off x="1551159" y="1540410"/>
            <a:ext cx="2778626" cy="461665"/>
          </a:xfrm>
          <a:prstGeom prst="rect">
            <a:avLst/>
          </a:prstGeom>
          <a:noFill/>
        </p:spPr>
        <p:txBody>
          <a:bodyPr wrap="square" rtlCol="0">
            <a:spAutoFit/>
          </a:bodyPr>
          <a:lstStyle/>
          <a:p>
            <a:pPr algn="ctr"/>
            <a:r>
              <a:rPr lang="en-US" sz="1200" b="1" i="1" dirty="0"/>
              <a:t>once the GLIP program limits are exhausted, we are self insured</a:t>
            </a:r>
          </a:p>
        </p:txBody>
      </p:sp>
    </p:spTree>
    <p:extLst>
      <p:ext uri="{BB962C8B-B14F-4D97-AF65-F5344CB8AC3E}">
        <p14:creationId xmlns:p14="http://schemas.microsoft.com/office/powerpoint/2010/main" val="4152688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BFC7691-3526-310C-4C75-6F83A8662837}"/>
              </a:ext>
            </a:extLst>
          </p:cNvPr>
          <p:cNvSpPr txBox="1">
            <a:spLocks/>
          </p:cNvSpPr>
          <p:nvPr/>
        </p:nvSpPr>
        <p:spPr bwMode="auto">
          <a:xfrm>
            <a:off x="1904245" y="277910"/>
            <a:ext cx="8383509" cy="91358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90000" lnSpcReduction="200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nSpc>
                <a:spcPct val="107000"/>
              </a:lnSpc>
              <a:spcBef>
                <a:spcPts val="0"/>
              </a:spcBef>
              <a:spcAft>
                <a:spcPts val="800"/>
              </a:spcAft>
            </a:pPr>
            <a:r>
              <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Annual Charter Agreement</a:t>
            </a:r>
          </a:p>
          <a:p>
            <a:pPr>
              <a:lnSpc>
                <a:spcPct val="107000"/>
              </a:lnSpc>
              <a:spcBef>
                <a:spcPts val="0"/>
              </a:spcBef>
              <a:spcAft>
                <a:spcPts val="800"/>
              </a:spcAft>
            </a:pPr>
            <a:r>
              <a:rPr lang="en-US" sz="1600" b="1" i="1" dirty="0">
                <a:solidFill>
                  <a:schemeClr val="tx1"/>
                </a:solidFill>
                <a:latin typeface="+mj-lt"/>
              </a:rPr>
              <a:t>Revised form  8.26.22</a:t>
            </a:r>
            <a:endParaRPr lang="en-US" sz="1600" dirty="0"/>
          </a:p>
        </p:txBody>
      </p:sp>
      <p:sp>
        <p:nvSpPr>
          <p:cNvPr id="8" name="Content Placeholder 2">
            <a:extLst>
              <a:ext uri="{FF2B5EF4-FFF2-40B4-BE49-F238E27FC236}">
                <a16:creationId xmlns:a16="http://schemas.microsoft.com/office/drawing/2014/main" id="{72B14221-7A4F-7DB3-B4FC-473F1C88E9CB}"/>
              </a:ext>
            </a:extLst>
          </p:cNvPr>
          <p:cNvSpPr txBox="1">
            <a:spLocks/>
          </p:cNvSpPr>
          <p:nvPr/>
        </p:nvSpPr>
        <p:spPr bwMode="auto">
          <a:xfrm>
            <a:off x="556235" y="1223833"/>
            <a:ext cx="11079528" cy="53150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2000" b="1" dirty="0">
                <a:solidFill>
                  <a:schemeClr val="tx1"/>
                </a:solidFill>
                <a:latin typeface="+mj-lt"/>
              </a:rPr>
              <a:t>Highlights</a:t>
            </a:r>
          </a:p>
          <a:p>
            <a:pPr algn="l"/>
            <a:r>
              <a:rPr lang="en-US" sz="2000" b="1" dirty="0">
                <a:solidFill>
                  <a:schemeClr val="tx1"/>
                </a:solidFill>
                <a:latin typeface="+mj-lt"/>
              </a:rPr>
              <a:t>Council Agrees to:</a:t>
            </a:r>
          </a:p>
          <a:p>
            <a:pPr marL="342900" indent="-342900" algn="l">
              <a:buFont typeface="Arial" panose="020B0604020202020204" pitchFamily="34" charset="0"/>
              <a:buChar char="•"/>
            </a:pPr>
            <a:r>
              <a:rPr lang="en-US" sz="2000" dirty="0">
                <a:solidFill>
                  <a:schemeClr val="tx1"/>
                </a:solidFill>
                <a:latin typeface="+mj-lt"/>
              </a:rPr>
              <a:t>Submits criminal background checks in accordance with BSA policies and procedures</a:t>
            </a:r>
          </a:p>
          <a:p>
            <a:pPr marL="342900" indent="-342900" algn="l">
              <a:buFont typeface="Arial" panose="020B0604020202020204" pitchFamily="34" charset="0"/>
              <a:buChar char="•"/>
            </a:pPr>
            <a:r>
              <a:rPr lang="en-US" sz="2000" dirty="0">
                <a:solidFill>
                  <a:schemeClr val="tx1"/>
                </a:solidFill>
                <a:latin typeface="+mj-lt"/>
              </a:rPr>
              <a:t>Confirms that the requisite CBC has been completed, by indication of the council designees’ signature</a:t>
            </a:r>
            <a:endParaRPr lang="en-US" sz="1800" dirty="0">
              <a:solidFill>
                <a:schemeClr val="tx1"/>
              </a:solidFill>
              <a:latin typeface="+mj-lt"/>
            </a:endParaRPr>
          </a:p>
          <a:p>
            <a:pPr algn="l"/>
            <a:endParaRPr lang="en-US" sz="1800" b="1" dirty="0">
              <a:solidFill>
                <a:schemeClr val="tx1"/>
              </a:solidFill>
              <a:latin typeface="+mj-lt"/>
            </a:endParaRPr>
          </a:p>
          <a:p>
            <a:pPr algn="l"/>
            <a:r>
              <a:rPr lang="en-US" sz="1800" b="1" dirty="0">
                <a:solidFill>
                  <a:schemeClr val="tx1"/>
                </a:solidFill>
                <a:latin typeface="+mj-lt"/>
              </a:rPr>
              <a:t>Charter Organization Agrees to:</a:t>
            </a:r>
          </a:p>
          <a:p>
            <a:pPr marL="285750" indent="-285750" algn="l">
              <a:buFont typeface="Arial" panose="020B0604020202020204" pitchFamily="34" charset="0"/>
              <a:buChar char="•"/>
            </a:pPr>
            <a:r>
              <a:rPr lang="en-US" sz="1800" spc="-5" dirty="0">
                <a:solidFill>
                  <a:srgbClr val="000000"/>
                </a:solidFill>
                <a:effectLst/>
                <a:latin typeface="Calibri" panose="020F0502020204030204" pitchFamily="34" charset="0"/>
                <a:ea typeface="Calibri" panose="020F0502020204030204" pitchFamily="34" charset="0"/>
              </a:rPr>
              <a:t>Refrain from using the Scouting brand as a means to imply BSA’s endorsement of the objectives of the Charter Organization, except with respect to youth development, consistent with the goals and objectives of the Scouting program. Refrain from soliciting financial support except as authorized for the benefit of the Unit or the Local Council.</a:t>
            </a:r>
          </a:p>
          <a:p>
            <a:pPr marL="285750" indent="-285750" algn="l">
              <a:buFont typeface="Arial" panose="020B0604020202020204" pitchFamily="34" charset="0"/>
              <a:buChar char="•"/>
            </a:pPr>
            <a:r>
              <a:rPr lang="en-US" sz="1800" spc="-5" dirty="0">
                <a:solidFill>
                  <a:srgbClr val="000000"/>
                </a:solidFill>
                <a:effectLst/>
                <a:latin typeface="Calibri" panose="020F0502020204030204" pitchFamily="34" charset="0"/>
                <a:ea typeface="Calibri" panose="020F0502020204030204" pitchFamily="34" charset="0"/>
              </a:rPr>
              <a:t>Administer the assets of the Unit, including all funds, real property, and personal property (e.g., trailers) that are acquired by the Unit either for the benefit of Scouting or in the name of Scouting and administer the assets for the benefit of the Unit.</a:t>
            </a:r>
            <a:endParaRPr lang="en-US" sz="1800" spc="-5" dirty="0">
              <a:latin typeface="Calibri" panose="020F0502020204030204" pitchFamily="34" charset="0"/>
              <a:ea typeface="Calibri" panose="020F0502020204030204" pitchFamily="34" charset="0"/>
            </a:endParaRPr>
          </a:p>
          <a:p>
            <a:pPr marL="285750" indent="-285750" algn="l">
              <a:buFont typeface="Arial" panose="020B0604020202020204" pitchFamily="34" charset="0"/>
              <a:buChar char="•"/>
            </a:pPr>
            <a:r>
              <a:rPr lang="en-US" sz="1800" spc="-5" dirty="0">
                <a:solidFill>
                  <a:srgbClr val="000000"/>
                </a:solidFill>
                <a:effectLst/>
                <a:latin typeface="Calibri" panose="020F0502020204030204" pitchFamily="34" charset="0"/>
                <a:ea typeface="Calibri" panose="020F0502020204030204" pitchFamily="34" charset="0"/>
              </a:rPr>
              <a:t>Authorize the unit to open a separate bank account for the Unit using the Charter Organization EIN and provide the Unit with policies and procedures for financial reporting and asset management.</a:t>
            </a:r>
            <a:endParaRPr lang="en-US" sz="1800" spc="-5" dirty="0">
              <a:effectLst/>
              <a:latin typeface="Calibri" panose="020F0502020204030204" pitchFamily="34" charset="0"/>
              <a:ea typeface="Calibri" panose="020F0502020204030204" pitchFamily="34" charset="0"/>
            </a:endParaRPr>
          </a:p>
          <a:p>
            <a:pPr marL="285750" indent="-285750" algn="l">
              <a:buFont typeface="Arial" panose="020B0604020202020204" pitchFamily="34" charset="0"/>
              <a:buChar char="•"/>
            </a:pPr>
            <a:endParaRPr lang="en-US" sz="1800" spc="-5" dirty="0">
              <a:effectLst/>
              <a:latin typeface="Calibri" panose="020F0502020204030204" pitchFamily="34" charset="0"/>
              <a:ea typeface="Calibri" panose="020F0502020204030204" pitchFamily="34" charset="0"/>
            </a:endParaRPr>
          </a:p>
          <a:p>
            <a:pPr algn="l"/>
            <a:endParaRPr lang="en-US" sz="1800" dirty="0">
              <a:solidFill>
                <a:schemeClr val="tx1"/>
              </a:solidFill>
            </a:endParaRPr>
          </a:p>
        </p:txBody>
      </p:sp>
      <p:sp>
        <p:nvSpPr>
          <p:cNvPr id="4" name="Slide Number Placeholder 6">
            <a:extLst>
              <a:ext uri="{FF2B5EF4-FFF2-40B4-BE49-F238E27FC236}">
                <a16:creationId xmlns:a16="http://schemas.microsoft.com/office/drawing/2014/main" id="{9211A931-A708-549C-6E0E-75660B64C9DA}"/>
              </a:ext>
            </a:extLst>
          </p:cNvPr>
          <p:cNvSpPr txBox="1">
            <a:spLocks/>
          </p:cNvSpPr>
          <p:nvPr/>
        </p:nvSpPr>
        <p:spPr>
          <a:xfrm>
            <a:off x="8572174" y="653893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AC311EB-D9F0-41F1-9EAC-6EA3DC7E7F0A}" type="slidenum">
              <a:rPr lang="en-US" sz="1600" smtClean="0">
                <a:solidFill>
                  <a:schemeClr val="bg1"/>
                </a:solidFill>
              </a:rPr>
              <a:pPr algn="r"/>
              <a:t>14</a:t>
            </a:fld>
            <a:endParaRPr lang="en-US" dirty="0">
              <a:solidFill>
                <a:schemeClr val="bg1"/>
              </a:solidFill>
            </a:endParaRPr>
          </a:p>
        </p:txBody>
      </p:sp>
    </p:spTree>
    <p:extLst>
      <p:ext uri="{BB962C8B-B14F-4D97-AF65-F5344CB8AC3E}">
        <p14:creationId xmlns:p14="http://schemas.microsoft.com/office/powerpoint/2010/main" val="2365871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BFC7691-3526-310C-4C75-6F83A8662837}"/>
              </a:ext>
            </a:extLst>
          </p:cNvPr>
          <p:cNvSpPr txBox="1">
            <a:spLocks/>
          </p:cNvSpPr>
          <p:nvPr/>
        </p:nvSpPr>
        <p:spPr bwMode="auto">
          <a:xfrm>
            <a:off x="1904245" y="277910"/>
            <a:ext cx="8383509" cy="91358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90000" lnSpcReduction="200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nSpc>
                <a:spcPct val="107000"/>
              </a:lnSpc>
              <a:spcBef>
                <a:spcPts val="0"/>
              </a:spcBef>
              <a:spcAft>
                <a:spcPts val="800"/>
              </a:spcAft>
            </a:pPr>
            <a:r>
              <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Annual Charter Agreement</a:t>
            </a:r>
          </a:p>
          <a:p>
            <a:pPr>
              <a:lnSpc>
                <a:spcPct val="107000"/>
              </a:lnSpc>
              <a:spcBef>
                <a:spcPts val="0"/>
              </a:spcBef>
              <a:spcAft>
                <a:spcPts val="800"/>
              </a:spcAft>
            </a:pPr>
            <a:r>
              <a:rPr lang="en-US" sz="1600" b="1" i="1" dirty="0">
                <a:solidFill>
                  <a:schemeClr val="tx1"/>
                </a:solidFill>
                <a:latin typeface="+mj-lt"/>
              </a:rPr>
              <a:t>Revised form  8.26.22</a:t>
            </a:r>
            <a:endParaRPr lang="en-US" sz="1600" dirty="0"/>
          </a:p>
        </p:txBody>
      </p:sp>
      <p:sp>
        <p:nvSpPr>
          <p:cNvPr id="8" name="Content Placeholder 2">
            <a:extLst>
              <a:ext uri="{FF2B5EF4-FFF2-40B4-BE49-F238E27FC236}">
                <a16:creationId xmlns:a16="http://schemas.microsoft.com/office/drawing/2014/main" id="{72B14221-7A4F-7DB3-B4FC-473F1C88E9CB}"/>
              </a:ext>
            </a:extLst>
          </p:cNvPr>
          <p:cNvSpPr txBox="1">
            <a:spLocks/>
          </p:cNvSpPr>
          <p:nvPr/>
        </p:nvSpPr>
        <p:spPr bwMode="auto">
          <a:xfrm>
            <a:off x="556235" y="1223833"/>
            <a:ext cx="11079528" cy="53150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2000" b="1" dirty="0">
                <a:solidFill>
                  <a:schemeClr val="tx1"/>
                </a:solidFill>
                <a:latin typeface="+mj-lt"/>
              </a:rPr>
              <a:t>Highlights (cont.)</a:t>
            </a:r>
          </a:p>
          <a:p>
            <a:pPr algn="l"/>
            <a:r>
              <a:rPr lang="en-US" sz="2000" b="1" dirty="0">
                <a:solidFill>
                  <a:schemeClr val="tx1"/>
                </a:solidFill>
                <a:latin typeface="+mj-lt"/>
              </a:rPr>
              <a:t>The Scouting Unit Agrees to:</a:t>
            </a:r>
          </a:p>
          <a:p>
            <a:pPr marL="342900" indent="-342900" algn="l">
              <a:buFont typeface="Arial" panose="020B0604020202020204" pitchFamily="34" charset="0"/>
              <a:buChar char="•"/>
            </a:pPr>
            <a:r>
              <a:rPr lang="en-US" sz="2000" dirty="0">
                <a:solidFill>
                  <a:schemeClr val="tx1"/>
                </a:solidFill>
                <a:latin typeface="+mj-lt"/>
              </a:rPr>
              <a:t>Ensure the unit has two-deep leadership at all times</a:t>
            </a:r>
          </a:p>
          <a:p>
            <a:pPr marL="342900" indent="-342900" algn="l">
              <a:buFont typeface="Arial" panose="020B0604020202020204" pitchFamily="34" charset="0"/>
              <a:buChar char="•"/>
            </a:pPr>
            <a:r>
              <a:rPr lang="en-US" sz="2000" dirty="0">
                <a:solidFill>
                  <a:schemeClr val="tx1"/>
                </a:solidFill>
                <a:latin typeface="+mj-lt"/>
              </a:rPr>
              <a:t>Ensure all adults have an approved CBC and have completed YPT</a:t>
            </a:r>
          </a:p>
          <a:p>
            <a:pPr marL="342900" indent="-342900" algn="l">
              <a:buFont typeface="Arial" panose="020B0604020202020204" pitchFamily="34" charset="0"/>
              <a:buChar char="•"/>
            </a:pPr>
            <a:r>
              <a:rPr lang="en-US" sz="2000" dirty="0">
                <a:solidFill>
                  <a:schemeClr val="tx1"/>
                </a:solidFill>
                <a:latin typeface="+mj-lt"/>
              </a:rPr>
              <a:t>Ensure timely registration of all youth and adult members</a:t>
            </a:r>
          </a:p>
          <a:p>
            <a:pPr marL="342900" indent="-342900" algn="l">
              <a:buFont typeface="Arial" panose="020B0604020202020204" pitchFamily="34" charset="0"/>
              <a:buChar char="•"/>
            </a:pPr>
            <a:r>
              <a:rPr lang="en-US" sz="2000" spc="-5" dirty="0">
                <a:solidFill>
                  <a:schemeClr val="tx1"/>
                </a:solidFill>
                <a:effectLst/>
                <a:latin typeface="Calibri" panose="020F0502020204030204" pitchFamily="34" charset="0"/>
                <a:ea typeface="Calibri" panose="020F0502020204030204" pitchFamily="34" charset="0"/>
              </a:rPr>
              <a:t>Abstain from using the Scouting program to pursue any objectives related to political or social advocacy, including partisan</a:t>
            </a:r>
            <a:r>
              <a:rPr lang="en-US" sz="2000" spc="-1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politics,</a:t>
            </a:r>
            <a:r>
              <a:rPr lang="en-US" sz="2000" spc="-2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support</a:t>
            </a:r>
            <a:r>
              <a:rPr lang="en-US" sz="2000" spc="-1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or</a:t>
            </a:r>
            <a:r>
              <a:rPr lang="en-US" sz="2000" spc="-1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opposition</a:t>
            </a:r>
            <a:r>
              <a:rPr lang="en-US" sz="2000" spc="-1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to</a:t>
            </a:r>
            <a:r>
              <a:rPr lang="en-US" sz="2000" spc="-1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government</a:t>
            </a:r>
            <a:r>
              <a:rPr lang="en-US" sz="2000" spc="-1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action,</a:t>
            </a:r>
            <a:r>
              <a:rPr lang="en-US" sz="2000" spc="-1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or</a:t>
            </a:r>
            <a:r>
              <a:rPr lang="en-US" sz="2000" spc="-1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controversial</a:t>
            </a:r>
            <a:r>
              <a:rPr lang="en-US" sz="2000" spc="-1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legal,</a:t>
            </a:r>
            <a:r>
              <a:rPr lang="en-US" sz="2000" spc="-1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political,</a:t>
            </a:r>
            <a:r>
              <a:rPr lang="en-US" sz="2000" spc="-1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or</a:t>
            </a:r>
            <a:r>
              <a:rPr lang="en-US" sz="2000" spc="-1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social</a:t>
            </a:r>
            <a:r>
              <a:rPr lang="en-US" sz="2000" spc="-1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issues</a:t>
            </a:r>
            <a:r>
              <a:rPr lang="en-US" sz="2000" spc="-1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or</a:t>
            </a:r>
            <a:r>
              <a:rPr lang="en-US" sz="2000" spc="-2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causes</a:t>
            </a:r>
          </a:p>
          <a:p>
            <a:pPr marL="342900" indent="-342900" algn="l">
              <a:buFont typeface="Arial" panose="020B0604020202020204" pitchFamily="34" charset="0"/>
              <a:buChar char="•"/>
            </a:pPr>
            <a:r>
              <a:rPr lang="en-US" sz="2000" spc="-5" dirty="0">
                <a:solidFill>
                  <a:schemeClr val="tx1"/>
                </a:solidFill>
                <a:effectLst/>
                <a:latin typeface="Calibri" panose="020F0502020204030204" pitchFamily="34" charset="0"/>
                <a:ea typeface="Calibri" panose="020F0502020204030204" pitchFamily="34" charset="0"/>
              </a:rPr>
              <a:t>Be</a:t>
            </a:r>
            <a:r>
              <a:rPr lang="en-US" sz="2000" spc="-3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a</a:t>
            </a:r>
            <a:r>
              <a:rPr lang="en-US" sz="2000" spc="-2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good</a:t>
            </a:r>
            <a:r>
              <a:rPr lang="en-US" sz="2000" spc="-2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steward</a:t>
            </a:r>
            <a:r>
              <a:rPr lang="en-US" sz="2000" spc="-2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of</a:t>
            </a:r>
            <a:r>
              <a:rPr lang="en-US" sz="2000" spc="-3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the</a:t>
            </a:r>
            <a:r>
              <a:rPr lang="en-US" sz="2000" spc="-3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Unit’s</a:t>
            </a:r>
            <a:r>
              <a:rPr lang="en-US" sz="2000" spc="-2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resources</a:t>
            </a:r>
            <a:r>
              <a:rPr lang="en-US" sz="2000" spc="-2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and</a:t>
            </a:r>
            <a:r>
              <a:rPr lang="en-US" sz="2000" spc="-2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comply</a:t>
            </a:r>
            <a:r>
              <a:rPr lang="en-US" sz="2000" spc="-2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with</a:t>
            </a:r>
            <a:r>
              <a:rPr lang="en-US" sz="2000" spc="-3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the</a:t>
            </a:r>
            <a:r>
              <a:rPr lang="en-US" sz="2000" spc="-3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BSA’s</a:t>
            </a:r>
            <a:r>
              <a:rPr lang="en-US" sz="2000" spc="-2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Fiscal</a:t>
            </a:r>
            <a:r>
              <a:rPr lang="en-US" sz="2000" spc="-2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Policies</a:t>
            </a:r>
            <a:r>
              <a:rPr lang="en-US" sz="2000" spc="-2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and</a:t>
            </a:r>
            <a:r>
              <a:rPr lang="en-US" sz="2000" spc="-25" dirty="0">
                <a:solidFill>
                  <a:schemeClr val="tx1"/>
                </a:solidFill>
                <a:effectLst/>
                <a:latin typeface="Calibri" panose="020F0502020204030204" pitchFamily="34" charset="0"/>
                <a:ea typeface="Calibri" panose="020F0502020204030204" pitchFamily="34" charset="0"/>
              </a:rPr>
              <a:t> </a:t>
            </a:r>
            <a:r>
              <a:rPr lang="en-US" sz="2000" spc="-10" dirty="0">
                <a:solidFill>
                  <a:schemeClr val="tx1"/>
                </a:solidFill>
                <a:effectLst/>
                <a:latin typeface="Calibri" panose="020F0502020204030204" pitchFamily="34" charset="0"/>
                <a:ea typeface="Calibri" panose="020F0502020204030204" pitchFamily="34" charset="0"/>
              </a:rPr>
              <a:t>Procedures</a:t>
            </a:r>
            <a:endParaRPr lang="en-US" sz="2000" spc="-5" dirty="0">
              <a:solidFill>
                <a:schemeClr val="tx1"/>
              </a:solidFill>
              <a:latin typeface="Calibri" panose="020F0502020204030204" pitchFamily="34" charset="0"/>
              <a:ea typeface="Calibri" panose="020F0502020204030204" pitchFamily="34" charset="0"/>
            </a:endParaRPr>
          </a:p>
          <a:p>
            <a:pPr marL="342900" indent="-342900" algn="l">
              <a:buFont typeface="Arial" panose="020B0604020202020204" pitchFamily="34" charset="0"/>
              <a:buChar char="•"/>
            </a:pPr>
            <a:r>
              <a:rPr lang="en-US" sz="2000" spc="-5" dirty="0">
                <a:solidFill>
                  <a:schemeClr val="tx1"/>
                </a:solidFill>
                <a:effectLst/>
                <a:latin typeface="Calibri" panose="020F0502020204030204" pitchFamily="34" charset="0"/>
                <a:ea typeface="Calibri" panose="020F0502020204030204" pitchFamily="34" charset="0"/>
              </a:rPr>
              <a:t>Apply</a:t>
            </a:r>
            <a:r>
              <a:rPr lang="en-US" sz="2000" spc="-3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for</a:t>
            </a:r>
            <a:r>
              <a:rPr lang="en-US" sz="2000" spc="-3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and</a:t>
            </a:r>
            <a:r>
              <a:rPr lang="en-US" sz="2000" spc="-3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undertake</a:t>
            </a:r>
            <a:r>
              <a:rPr lang="en-US" sz="2000" spc="-3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Unit</a:t>
            </a:r>
            <a:r>
              <a:rPr lang="en-US" sz="2000" spc="-3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Money</a:t>
            </a:r>
            <a:r>
              <a:rPr lang="en-US" sz="2000" spc="-2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Earning</a:t>
            </a:r>
            <a:r>
              <a:rPr lang="en-US" sz="2000" spc="-3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Projects</a:t>
            </a:r>
            <a:r>
              <a:rPr lang="en-US" sz="2000" spc="-2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in</a:t>
            </a:r>
            <a:r>
              <a:rPr lang="en-US" sz="2000" spc="-3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accordance</a:t>
            </a:r>
            <a:r>
              <a:rPr lang="en-US" sz="2000" spc="-3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with</a:t>
            </a:r>
            <a:r>
              <a:rPr lang="en-US" sz="2000" spc="-2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BSA’s</a:t>
            </a:r>
            <a:r>
              <a:rPr lang="en-US" sz="2000" spc="-3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and</a:t>
            </a:r>
            <a:r>
              <a:rPr lang="en-US" sz="2000" spc="-2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the</a:t>
            </a:r>
            <a:r>
              <a:rPr lang="en-US" sz="2000" spc="-3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Local</a:t>
            </a:r>
            <a:r>
              <a:rPr lang="en-US" sz="2000" spc="-3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Council’s</a:t>
            </a:r>
            <a:r>
              <a:rPr lang="en-US" sz="2000" spc="-30" dirty="0">
                <a:solidFill>
                  <a:schemeClr val="tx1"/>
                </a:solidFill>
                <a:effectLst/>
                <a:latin typeface="Calibri" panose="020F0502020204030204" pitchFamily="34" charset="0"/>
                <a:ea typeface="Calibri" panose="020F0502020204030204" pitchFamily="34" charset="0"/>
              </a:rPr>
              <a:t> </a:t>
            </a:r>
            <a:r>
              <a:rPr lang="en-US" sz="2000" spc="-10" dirty="0">
                <a:solidFill>
                  <a:schemeClr val="tx1"/>
                </a:solidFill>
                <a:effectLst/>
                <a:latin typeface="Calibri" panose="020F0502020204030204" pitchFamily="34" charset="0"/>
                <a:ea typeface="Calibri" panose="020F0502020204030204" pitchFamily="34" charset="0"/>
              </a:rPr>
              <a:t>guidelines</a:t>
            </a:r>
          </a:p>
          <a:p>
            <a:pPr marL="342900" indent="-342900" algn="l">
              <a:buFont typeface="Arial" panose="020B0604020202020204" pitchFamily="34" charset="0"/>
              <a:buChar char="•"/>
            </a:pPr>
            <a:r>
              <a:rPr lang="en-US" sz="2000" spc="-5" dirty="0">
                <a:solidFill>
                  <a:schemeClr val="tx1"/>
                </a:solidFill>
                <a:effectLst/>
                <a:latin typeface="Calibri" panose="020F0502020204030204" pitchFamily="34" charset="0"/>
                <a:ea typeface="Calibri" panose="020F0502020204030204" pitchFamily="34" charset="0"/>
              </a:rPr>
              <a:t>Follow</a:t>
            </a:r>
            <a:r>
              <a:rPr lang="en-US" sz="2000" spc="-2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all</a:t>
            </a:r>
            <a:r>
              <a:rPr lang="en-US" sz="2000" spc="-1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Charter Organization</a:t>
            </a:r>
            <a:r>
              <a:rPr lang="en-US" sz="2000" spc="-1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policies</a:t>
            </a:r>
            <a:r>
              <a:rPr lang="en-US" sz="2000" spc="-1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and</a:t>
            </a:r>
            <a:r>
              <a:rPr lang="en-US" sz="2000" spc="-1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procedures</a:t>
            </a:r>
            <a:r>
              <a:rPr lang="en-US" sz="2000" spc="-1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regarding</a:t>
            </a:r>
            <a:r>
              <a:rPr lang="en-US" sz="2000" spc="-1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the</a:t>
            </a:r>
            <a:r>
              <a:rPr lang="en-US" sz="2000" spc="-2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management</a:t>
            </a:r>
            <a:r>
              <a:rPr lang="en-US" sz="2000" spc="-1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of</a:t>
            </a:r>
            <a:r>
              <a:rPr lang="en-US" sz="2000" spc="-2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funds.</a:t>
            </a:r>
            <a:r>
              <a:rPr lang="en-US" sz="2000" spc="-1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For</a:t>
            </a:r>
            <a:r>
              <a:rPr lang="en-US" sz="2000" spc="-1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Unit</a:t>
            </a:r>
            <a:r>
              <a:rPr lang="en-US" sz="2000" spc="-1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specific</a:t>
            </a:r>
            <a:r>
              <a:rPr lang="en-US" sz="2000" spc="-15"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bank</a:t>
            </a:r>
            <a:r>
              <a:rPr lang="en-US" sz="2000" spc="-10" dirty="0">
                <a:solidFill>
                  <a:schemeClr val="tx1"/>
                </a:solidFill>
                <a:effectLst/>
                <a:latin typeface="Calibri" panose="020F0502020204030204" pitchFamily="34" charset="0"/>
                <a:ea typeface="Calibri" panose="020F0502020204030204" pitchFamily="34" charset="0"/>
              </a:rPr>
              <a:t> </a:t>
            </a:r>
            <a:r>
              <a:rPr lang="en-US" sz="2000" spc="-5" dirty="0">
                <a:solidFill>
                  <a:schemeClr val="tx1"/>
                </a:solidFill>
                <a:effectLst/>
                <a:latin typeface="Calibri" panose="020F0502020204030204" pitchFamily="34" charset="0"/>
                <a:ea typeface="Calibri" panose="020F0502020204030204" pitchFamily="34" charset="0"/>
              </a:rPr>
              <a:t>accounts, Units will submit reporting as prescribed by the Charter Organization.</a:t>
            </a:r>
          </a:p>
          <a:p>
            <a:pPr algn="l"/>
            <a:endParaRPr lang="en-US" sz="2000" spc="-5" dirty="0">
              <a:solidFill>
                <a:schemeClr val="tx1"/>
              </a:solidFill>
              <a:effectLst/>
              <a:latin typeface="Calibri" panose="020F0502020204030204" pitchFamily="34" charset="0"/>
              <a:ea typeface="Calibri" panose="020F0502020204030204" pitchFamily="34" charset="0"/>
            </a:endParaRPr>
          </a:p>
          <a:p>
            <a:pPr marL="342900" indent="-342900" algn="l">
              <a:buFont typeface="Arial" panose="020B0604020202020204" pitchFamily="34" charset="0"/>
              <a:buChar char="•"/>
            </a:pPr>
            <a:endParaRPr lang="en-US" sz="2400" spc="-5" dirty="0">
              <a:solidFill>
                <a:schemeClr val="tx1"/>
              </a:solidFill>
              <a:effectLst/>
              <a:latin typeface="Calibri" panose="020F0502020204030204" pitchFamily="34" charset="0"/>
              <a:ea typeface="Calibri" panose="020F0502020204030204" pitchFamily="34" charset="0"/>
            </a:endParaRPr>
          </a:p>
          <a:p>
            <a:pPr marL="342900" indent="-342900" algn="l">
              <a:buFont typeface="Arial" panose="020B0604020202020204" pitchFamily="34" charset="0"/>
              <a:buChar char="•"/>
            </a:pPr>
            <a:endParaRPr lang="en-US" sz="2000" dirty="0">
              <a:solidFill>
                <a:schemeClr val="tx1"/>
              </a:solidFill>
              <a:latin typeface="+mj-lt"/>
            </a:endParaRPr>
          </a:p>
          <a:p>
            <a:pPr marL="342900" indent="-342900" algn="l">
              <a:buFont typeface="Arial" panose="020B0604020202020204" pitchFamily="34" charset="0"/>
              <a:buChar char="•"/>
            </a:pPr>
            <a:endParaRPr lang="en-US" sz="1800" b="1" dirty="0">
              <a:solidFill>
                <a:schemeClr val="tx1"/>
              </a:solidFill>
              <a:latin typeface="+mj-lt"/>
            </a:endParaRPr>
          </a:p>
          <a:p>
            <a:pPr algn="l"/>
            <a:endParaRPr lang="en-US" sz="1800" dirty="0">
              <a:solidFill>
                <a:schemeClr val="tx1"/>
              </a:solidFill>
            </a:endParaRPr>
          </a:p>
        </p:txBody>
      </p:sp>
      <p:sp>
        <p:nvSpPr>
          <p:cNvPr id="4" name="Slide Number Placeholder 6">
            <a:extLst>
              <a:ext uri="{FF2B5EF4-FFF2-40B4-BE49-F238E27FC236}">
                <a16:creationId xmlns:a16="http://schemas.microsoft.com/office/drawing/2014/main" id="{9211A931-A708-549C-6E0E-75660B64C9DA}"/>
              </a:ext>
            </a:extLst>
          </p:cNvPr>
          <p:cNvSpPr txBox="1">
            <a:spLocks/>
          </p:cNvSpPr>
          <p:nvPr/>
        </p:nvSpPr>
        <p:spPr>
          <a:xfrm>
            <a:off x="8572174" y="653893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AC311EB-D9F0-41F1-9EAC-6EA3DC7E7F0A}" type="slidenum">
              <a:rPr lang="en-US" sz="1600" smtClean="0">
                <a:solidFill>
                  <a:schemeClr val="bg1"/>
                </a:solidFill>
              </a:rPr>
              <a:pPr algn="r"/>
              <a:t>15</a:t>
            </a:fld>
            <a:endParaRPr lang="en-US" dirty="0">
              <a:solidFill>
                <a:schemeClr val="bg1"/>
              </a:solidFill>
            </a:endParaRPr>
          </a:p>
        </p:txBody>
      </p:sp>
    </p:spTree>
    <p:extLst>
      <p:ext uri="{BB962C8B-B14F-4D97-AF65-F5344CB8AC3E}">
        <p14:creationId xmlns:p14="http://schemas.microsoft.com/office/powerpoint/2010/main" val="2520834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BFC7691-3526-310C-4C75-6F83A8662837}"/>
              </a:ext>
            </a:extLst>
          </p:cNvPr>
          <p:cNvSpPr txBox="1">
            <a:spLocks/>
          </p:cNvSpPr>
          <p:nvPr/>
        </p:nvSpPr>
        <p:spPr bwMode="auto">
          <a:xfrm>
            <a:off x="5291750" y="2687748"/>
            <a:ext cx="1608500" cy="148250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lnSpc>
                <a:spcPct val="107000"/>
              </a:lnSpc>
              <a:spcBef>
                <a:spcPts val="0"/>
              </a:spcBef>
              <a:spcAft>
                <a:spcPts val="800"/>
              </a:spcAft>
            </a:pPr>
            <a:r>
              <a:rPr lang="en-US"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Q &amp; A</a:t>
            </a:r>
            <a:endParaRPr lang="en-US" dirty="0"/>
          </a:p>
        </p:txBody>
      </p:sp>
      <p:sp>
        <p:nvSpPr>
          <p:cNvPr id="8" name="Content Placeholder 2">
            <a:extLst>
              <a:ext uri="{FF2B5EF4-FFF2-40B4-BE49-F238E27FC236}">
                <a16:creationId xmlns:a16="http://schemas.microsoft.com/office/drawing/2014/main" id="{72B14221-7A4F-7DB3-B4FC-473F1C88E9CB}"/>
              </a:ext>
            </a:extLst>
          </p:cNvPr>
          <p:cNvSpPr txBox="1">
            <a:spLocks/>
          </p:cNvSpPr>
          <p:nvPr/>
        </p:nvSpPr>
        <p:spPr bwMode="auto">
          <a:xfrm>
            <a:off x="4221932" y="4207597"/>
            <a:ext cx="3476531" cy="74238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R="0" lvl="0" algn="l">
              <a:lnSpc>
                <a:spcPct val="107000"/>
              </a:lnSpc>
              <a:spcBef>
                <a:spcPts val="0"/>
              </a:spcBef>
              <a:spcAft>
                <a:spcPts val="0"/>
              </a:spcAft>
            </a:pPr>
            <a:endParaRPr lang="en-US" sz="4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6">
            <a:extLst>
              <a:ext uri="{FF2B5EF4-FFF2-40B4-BE49-F238E27FC236}">
                <a16:creationId xmlns:a16="http://schemas.microsoft.com/office/drawing/2014/main" id="{8E8B6436-1E01-4B59-EC51-A0CFAB84D94C}"/>
              </a:ext>
            </a:extLst>
          </p:cNvPr>
          <p:cNvSpPr txBox="1">
            <a:spLocks/>
          </p:cNvSpPr>
          <p:nvPr/>
        </p:nvSpPr>
        <p:spPr>
          <a:xfrm>
            <a:off x="8572174" y="653893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AC311EB-D9F0-41F1-9EAC-6EA3DC7E7F0A}" type="slidenum">
              <a:rPr lang="en-US" sz="1600" smtClean="0">
                <a:solidFill>
                  <a:schemeClr val="bg1"/>
                </a:solidFill>
              </a:rPr>
              <a:pPr algn="r"/>
              <a:t>16</a:t>
            </a:fld>
            <a:endParaRPr lang="en-US" dirty="0">
              <a:solidFill>
                <a:schemeClr val="bg1"/>
              </a:solidFill>
            </a:endParaRPr>
          </a:p>
        </p:txBody>
      </p:sp>
    </p:spTree>
    <p:extLst>
      <p:ext uri="{BB962C8B-B14F-4D97-AF65-F5344CB8AC3E}">
        <p14:creationId xmlns:p14="http://schemas.microsoft.com/office/powerpoint/2010/main" val="201693283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7BD28F255EC0D4D884605D9EC84D5D9" ma:contentTypeVersion="13" ma:contentTypeDescription="Create a new document." ma:contentTypeScope="" ma:versionID="6629a15888c425e6a563d9ac95cd1461">
  <xsd:schema xmlns:xsd="http://www.w3.org/2001/XMLSchema" xmlns:xs="http://www.w3.org/2001/XMLSchema" xmlns:p="http://schemas.microsoft.com/office/2006/metadata/properties" xmlns:ns3="a9d2c58f-e450-486c-aa91-de79b6e8e30c" xmlns:ns4="ed295b05-79ec-4302-b01c-46d23cc2d130" targetNamespace="http://schemas.microsoft.com/office/2006/metadata/properties" ma:root="true" ma:fieldsID="67fc74b768e52a61de52b7596bb5b49f" ns3:_="" ns4:_="">
    <xsd:import namespace="a9d2c58f-e450-486c-aa91-de79b6e8e30c"/>
    <xsd:import namespace="ed295b05-79ec-4302-b01c-46d23cc2d130"/>
    <xsd:element name="properties">
      <xsd:complexType>
        <xsd:sequence>
          <xsd:element name="documentManagement">
            <xsd:complexType>
              <xsd:all>
                <xsd:element ref="ns3:SharedWithUsers" minOccurs="0"/>
                <xsd:element ref="ns3:SharingHintHash" minOccurs="0"/>
                <xsd:element ref="ns3:SharedWithDetails"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DateTaken"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d2c58f-e450-486c-aa91-de79b6e8e30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d295b05-79ec-4302-b01c-46d23cc2d13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957854B-2782-4974-BCA4-9B0C0F4FC53B}">
  <ds:schemaRefs>
    <ds:schemaRef ds:uri="http://schemas.microsoft.com/sharepoint/v3/contenttype/forms"/>
  </ds:schemaRefs>
</ds:datastoreItem>
</file>

<file path=customXml/itemProps2.xml><?xml version="1.0" encoding="utf-8"?>
<ds:datastoreItem xmlns:ds="http://schemas.openxmlformats.org/officeDocument/2006/customXml" ds:itemID="{C8BB21B0-B266-47C4-84FF-AE75D3ED1B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d2c58f-e450-486c-aa91-de79b6e8e30c"/>
    <ds:schemaRef ds:uri="ed295b05-79ec-4302-b01c-46d23cc2d1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93E5142-F0FD-4D94-B43A-4517FC15B748}">
  <ds:schemaRefs>
    <ds:schemaRef ds:uri="http://schemas.microsoft.com/office/2006/metadata/properties"/>
    <ds:schemaRef ds:uri="http://www.w3.org/XML/1998/namespace"/>
    <ds:schemaRef ds:uri="http://purl.org/dc/dcmitype/"/>
    <ds:schemaRef ds:uri="http://purl.org/dc/terms/"/>
    <ds:schemaRef ds:uri="http://schemas.microsoft.com/office/2006/documentManagement/types"/>
    <ds:schemaRef ds:uri="http://purl.org/dc/elements/1.1/"/>
    <ds:schemaRef ds:uri="a9d2c58f-e450-486c-aa91-de79b6e8e30c"/>
    <ds:schemaRef ds:uri="http://schemas.microsoft.com/office/infopath/2007/PartnerControls"/>
    <ds:schemaRef ds:uri="http://schemas.openxmlformats.org/package/2006/metadata/core-properties"/>
    <ds:schemaRef ds:uri="ed295b05-79ec-4302-b01c-46d23cc2d130"/>
  </ds:schemaRefs>
</ds:datastoreItem>
</file>

<file path=docProps/app.xml><?xml version="1.0" encoding="utf-8"?>
<Properties xmlns="http://schemas.openxmlformats.org/officeDocument/2006/extended-properties" xmlns:vt="http://schemas.openxmlformats.org/officeDocument/2006/docPropsVTypes">
  <TotalTime>22271</TotalTime>
  <Words>1165</Words>
  <Application>Microsoft Office PowerPoint</Application>
  <PresentationFormat>Widescreen</PresentationFormat>
  <Paragraphs>179</Paragraphs>
  <Slides>16</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Courier New</vt:lpstr>
      <vt:lpstr>Symbol</vt:lpstr>
      <vt:lpstr>Wingdings</vt:lpstr>
      <vt:lpstr>1_Office Theme</vt:lpstr>
      <vt:lpstr>Natchez Trace Council, BSA United Methodist Church Update January 26 &amp; 31, 2023</vt:lpstr>
      <vt:lpstr>Call Agenda</vt:lpstr>
      <vt:lpstr>Boy Scouts of America  2022 Year-End Goal 1,025,000</vt:lpstr>
      <vt:lpstr>PowerPoint Presentation</vt:lpstr>
      <vt:lpstr>2022 Membership and Unit Report</vt:lpstr>
      <vt:lpstr>Steven Scheid, Director Center for Scouting Ministries General Commission on United Methodist Men</vt:lpstr>
      <vt:lpstr>United Methodist Church Partnership</vt:lpstr>
      <vt:lpstr>PowerPoint Presentation</vt:lpstr>
      <vt:lpstr>PowerPoint Presentation</vt:lpstr>
      <vt:lpstr>PowerPoint Presentation</vt:lpstr>
      <vt:lpstr>PowerPoint Presentation</vt:lpstr>
      <vt:lpstr>PowerPoint Presentation</vt:lpstr>
      <vt:lpstr>BSA Liability Insurance as of 3/1/2022</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Michael Ramsey</dc:creator>
  <cp:lastModifiedBy>Owen McCulloch</cp:lastModifiedBy>
  <cp:revision>34</cp:revision>
  <cp:lastPrinted>2022-08-02T20:16:20Z</cp:lastPrinted>
  <dcterms:created xsi:type="dcterms:W3CDTF">2021-10-05T14:24:33Z</dcterms:created>
  <dcterms:modified xsi:type="dcterms:W3CDTF">2023-01-26T23:58:56Z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0x01010047BD28F255EC0D4D884605D9EC84D5D9</vt:lpwstr>
  </property>
</Properties>
</file>